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30" r:id="rId4"/>
  </p:sldMasterIdLst>
  <p:sldIdLst>
    <p:sldId id="256" r:id="rId5"/>
    <p:sldId id="257" r:id="rId6"/>
    <p:sldId id="258" r:id="rId7"/>
    <p:sldId id="259" r:id="rId8"/>
    <p:sldId id="260" r:id="rId9"/>
    <p:sldId id="269" r:id="rId10"/>
    <p:sldId id="264" r:id="rId11"/>
    <p:sldId id="265" r:id="rId12"/>
    <p:sldId id="266" r:id="rId13"/>
    <p:sldId id="267" r:id="rId14"/>
    <p:sldId id="278" r:id="rId15"/>
    <p:sldId id="279" r:id="rId16"/>
    <p:sldId id="280" r:id="rId17"/>
    <p:sldId id="281" r:id="rId18"/>
    <p:sldId id="284" r:id="rId19"/>
    <p:sldId id="282" r:id="rId20"/>
    <p:sldId id="283" r:id="rId21"/>
    <p:sldId id="268" r:id="rId22"/>
    <p:sldId id="270" r:id="rId23"/>
    <p:sldId id="272" r:id="rId24"/>
    <p:sldId id="286" r:id="rId25"/>
    <p:sldId id="287" r:id="rId26"/>
    <p:sldId id="276" r:id="rId27"/>
    <p:sldId id="277"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A270AA-7AF9-4635-834C-A80E0EB0B2C5}" v="438" dt="2022-12-05T04:35:08.787"/>
    <p1510:client id="{61E14A58-D58D-9851-6C4A-1DB9546A828D}" v="114" dt="2022-12-05T03:17:20.465"/>
    <p1510:client id="{AF647509-DACE-7AD3-6902-C8A9C8E44F8B}" v="21" dt="2022-12-05T04:13:30.901"/>
    <p1510:client id="{DD904DB7-F951-C94A-48A8-80ABD6B5E23A}" v="4618" dt="2022-12-05T04:33:23.419"/>
    <p1510:client id="{E940D348-6AEF-A12D-3282-190CD3515103}" v="1343" dt="2022-12-05T04:21:24.0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660"/>
  </p:normalViewPr>
  <p:slideViewPr>
    <p:cSldViewPr snapToGrid="0">
      <p:cViewPr varScale="1">
        <p:scale>
          <a:sx n="122" d="100"/>
          <a:sy n="122" d="100"/>
        </p:scale>
        <p:origin x="24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hyperlink" Target="https://archive.ics.uci.edu/ml/datasets/AI4I+2020+Predictive+Maintenance+Dataset" TargetMode="Externa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archive.ics.uci.edu/ml/datasets/AI4I+2020+Predictive+Maintenance+Dataset" TargetMode="External"/><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91DF8C9-9733-40CB-A432-8C76498E0BE2}"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DB3E33D8-6553-46FF-83B2-CA58A1E07CF5}">
      <dgm:prSet/>
      <dgm:spPr/>
      <dgm:t>
        <a:bodyPr/>
        <a:lstStyle/>
        <a:p>
          <a:pPr rtl="0">
            <a:lnSpc>
              <a:spcPct val="100000"/>
            </a:lnSpc>
          </a:pPr>
          <a:r>
            <a:rPr lang="en-IN">
              <a:latin typeface="Calibri"/>
              <a:cs typeface="Calibri"/>
            </a:rPr>
            <a:t>The Predictive Maintenance Dataset is from the UCI ML website.</a:t>
          </a:r>
          <a:endParaRPr lang="en-US">
            <a:latin typeface="Calibri"/>
            <a:cs typeface="Calibri"/>
          </a:endParaRPr>
        </a:p>
      </dgm:t>
    </dgm:pt>
    <dgm:pt modelId="{44262CE4-AB41-4D7D-A29F-BD9765218DF2}" type="parTrans" cxnId="{297FF47F-4BA0-4BD8-849B-B56A58E0E147}">
      <dgm:prSet/>
      <dgm:spPr/>
      <dgm:t>
        <a:bodyPr/>
        <a:lstStyle/>
        <a:p>
          <a:endParaRPr lang="en-US"/>
        </a:p>
      </dgm:t>
    </dgm:pt>
    <dgm:pt modelId="{0FBA655B-D4B7-4010-B5F6-906F5BB2602D}" type="sibTrans" cxnId="{297FF47F-4BA0-4BD8-849B-B56A58E0E147}">
      <dgm:prSet/>
      <dgm:spPr/>
      <dgm:t>
        <a:bodyPr/>
        <a:lstStyle/>
        <a:p>
          <a:endParaRPr lang="en-US"/>
        </a:p>
      </dgm:t>
    </dgm:pt>
    <dgm:pt modelId="{5C2C9449-E786-4139-885C-BDC476025DBA}">
      <dgm:prSet/>
      <dgm:spPr/>
      <dgm:t>
        <a:bodyPr/>
        <a:lstStyle/>
        <a:p>
          <a:pPr rtl="0">
            <a:lnSpc>
              <a:spcPct val="100000"/>
            </a:lnSpc>
          </a:pPr>
          <a:r>
            <a:rPr lang="en-IN">
              <a:latin typeface="Calibri"/>
              <a:cs typeface="Calibri"/>
            </a:rPr>
            <a:t>The dataset consist of 10 k datapoints and 14 features.</a:t>
          </a:r>
          <a:endParaRPr lang="en-US">
            <a:latin typeface="Calibri"/>
            <a:cs typeface="Calibri"/>
          </a:endParaRPr>
        </a:p>
      </dgm:t>
    </dgm:pt>
    <dgm:pt modelId="{9B5B50F2-FD06-424F-9B3F-01B8939B73E2}" type="parTrans" cxnId="{A7D2CC75-F987-458B-86AB-FDF8D1077BA7}">
      <dgm:prSet/>
      <dgm:spPr/>
      <dgm:t>
        <a:bodyPr/>
        <a:lstStyle/>
        <a:p>
          <a:endParaRPr lang="en-US"/>
        </a:p>
      </dgm:t>
    </dgm:pt>
    <dgm:pt modelId="{098071EF-2014-4339-97DC-8F5764AC7A6F}" type="sibTrans" cxnId="{A7D2CC75-F987-458B-86AB-FDF8D1077BA7}">
      <dgm:prSet/>
      <dgm:spPr/>
      <dgm:t>
        <a:bodyPr/>
        <a:lstStyle/>
        <a:p>
          <a:endParaRPr lang="en-US"/>
        </a:p>
      </dgm:t>
    </dgm:pt>
    <dgm:pt modelId="{A5889599-D717-4889-9308-B47792C172DD}">
      <dgm:prSet/>
      <dgm:spPr/>
      <dgm:t>
        <a:bodyPr/>
        <a:lstStyle/>
        <a:p>
          <a:pPr>
            <a:lnSpc>
              <a:spcPct val="100000"/>
            </a:lnSpc>
          </a:pPr>
          <a:r>
            <a:rPr lang="en-IN" u="sng">
              <a:hlinkClick xmlns:r="http://schemas.openxmlformats.org/officeDocument/2006/relationships" r:id="rId1"/>
            </a:rPr>
            <a:t>UCI Machine Learning Repository: AI4I 2020 Predictive Maintenance Dataset Data Set</a:t>
          </a:r>
          <a:endParaRPr lang="en-US"/>
        </a:p>
      </dgm:t>
    </dgm:pt>
    <dgm:pt modelId="{6DFBB642-AD6A-4E86-9253-2488B11A706C}" type="parTrans" cxnId="{6895EA68-01F4-45F0-877C-997FEE6D06D6}">
      <dgm:prSet/>
      <dgm:spPr/>
      <dgm:t>
        <a:bodyPr/>
        <a:lstStyle/>
        <a:p>
          <a:endParaRPr lang="en-US"/>
        </a:p>
      </dgm:t>
    </dgm:pt>
    <dgm:pt modelId="{B8D90A2C-B37A-4FA7-9A17-7C0354951B8A}" type="sibTrans" cxnId="{6895EA68-01F4-45F0-877C-997FEE6D06D6}">
      <dgm:prSet/>
      <dgm:spPr/>
      <dgm:t>
        <a:bodyPr/>
        <a:lstStyle/>
        <a:p>
          <a:endParaRPr lang="en-US"/>
        </a:p>
      </dgm:t>
    </dgm:pt>
    <dgm:pt modelId="{11A6FA34-E805-40F3-934B-FB83501F20B1}">
      <dgm:prSet phldr="0"/>
      <dgm:spPr/>
      <dgm:t>
        <a:bodyPr/>
        <a:lstStyle/>
        <a:p>
          <a:pPr>
            <a:lnSpc>
              <a:spcPct val="100000"/>
            </a:lnSpc>
          </a:pPr>
          <a:r>
            <a:rPr lang="en-IN">
              <a:latin typeface="Calibri"/>
              <a:cs typeface="Calibri"/>
            </a:rPr>
            <a:t> It is a synthetic dataset that reflects real predictive maintenance encountered in industry to the best of our knowledge as real predictive maintenance datasets are generally difficult to obtain and difficult to publish</a:t>
          </a:r>
          <a:endParaRPr lang="en-US">
            <a:latin typeface="Calibri"/>
            <a:cs typeface="Calibri"/>
          </a:endParaRPr>
        </a:p>
      </dgm:t>
    </dgm:pt>
    <dgm:pt modelId="{923F1FB3-4029-4B7A-8C7B-EE45F980A5C4}" type="parTrans" cxnId="{B3668796-5570-4D06-A2C6-FD359D24C6BB}">
      <dgm:prSet/>
      <dgm:spPr/>
    </dgm:pt>
    <dgm:pt modelId="{83A37233-9677-4A10-AA6A-5B953A0D6F8F}" type="sibTrans" cxnId="{B3668796-5570-4D06-A2C6-FD359D24C6BB}">
      <dgm:prSet/>
      <dgm:spPr/>
    </dgm:pt>
    <dgm:pt modelId="{2E40FBB4-22B3-4FEC-AF21-2E6813B25C6D}" type="pres">
      <dgm:prSet presAssocID="{091DF8C9-9733-40CB-A432-8C76498E0BE2}" presName="root" presStyleCnt="0">
        <dgm:presLayoutVars>
          <dgm:dir/>
          <dgm:resizeHandles val="exact"/>
        </dgm:presLayoutVars>
      </dgm:prSet>
      <dgm:spPr/>
    </dgm:pt>
    <dgm:pt modelId="{97CAC494-FAB0-4D13-B617-8DDBBC329530}" type="pres">
      <dgm:prSet presAssocID="{DB3E33D8-6553-46FF-83B2-CA58A1E07CF5}" presName="compNode" presStyleCnt="0"/>
      <dgm:spPr/>
    </dgm:pt>
    <dgm:pt modelId="{8292C1CF-F288-448F-B393-DA79D081843F}" type="pres">
      <dgm:prSet presAssocID="{DB3E33D8-6553-46FF-83B2-CA58A1E07CF5}" presName="bgRect" presStyleLbl="bgShp" presStyleIdx="0" presStyleCnt="4"/>
      <dgm:spPr/>
    </dgm:pt>
    <dgm:pt modelId="{E0522CF3-E1EC-416B-AE46-C443EB78B4C4}" type="pres">
      <dgm:prSet presAssocID="{DB3E33D8-6553-46FF-83B2-CA58A1E07CF5}"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Database"/>
        </a:ext>
      </dgm:extLst>
    </dgm:pt>
    <dgm:pt modelId="{674D2424-3D34-46E1-AA7E-6978072A3184}" type="pres">
      <dgm:prSet presAssocID="{DB3E33D8-6553-46FF-83B2-CA58A1E07CF5}" presName="spaceRect" presStyleCnt="0"/>
      <dgm:spPr/>
    </dgm:pt>
    <dgm:pt modelId="{21E7249A-8A4D-423C-829D-3704488FB390}" type="pres">
      <dgm:prSet presAssocID="{DB3E33D8-6553-46FF-83B2-CA58A1E07CF5}" presName="parTx" presStyleLbl="revTx" presStyleIdx="0" presStyleCnt="4">
        <dgm:presLayoutVars>
          <dgm:chMax val="0"/>
          <dgm:chPref val="0"/>
        </dgm:presLayoutVars>
      </dgm:prSet>
      <dgm:spPr/>
    </dgm:pt>
    <dgm:pt modelId="{8DF99DDE-1140-4946-993C-D8ACEE66D941}" type="pres">
      <dgm:prSet presAssocID="{0FBA655B-D4B7-4010-B5F6-906F5BB2602D}" presName="sibTrans" presStyleCnt="0"/>
      <dgm:spPr/>
    </dgm:pt>
    <dgm:pt modelId="{23F861F3-E898-48C5-A842-CFF0409F98AA}" type="pres">
      <dgm:prSet presAssocID="{11A6FA34-E805-40F3-934B-FB83501F20B1}" presName="compNode" presStyleCnt="0"/>
      <dgm:spPr/>
    </dgm:pt>
    <dgm:pt modelId="{F94302D3-3B23-45D4-8234-D3C593A2A882}" type="pres">
      <dgm:prSet presAssocID="{11A6FA34-E805-40F3-934B-FB83501F20B1}" presName="bgRect" presStyleLbl="bgShp" presStyleIdx="1" presStyleCnt="4"/>
      <dgm:spPr/>
    </dgm:pt>
    <dgm:pt modelId="{345F3FC7-D592-460D-B5CF-36C360FB3E96}" type="pres">
      <dgm:prSet presAssocID="{11A6FA34-E805-40F3-934B-FB83501F20B1}" presName="iconRect" presStyleLbl="node1" presStyleIdx="1" presStyleCnt="4"/>
      <dgm:spPr/>
    </dgm:pt>
    <dgm:pt modelId="{BB75A0F3-15AE-46C5-B939-E72506DC50FD}" type="pres">
      <dgm:prSet presAssocID="{11A6FA34-E805-40F3-934B-FB83501F20B1}" presName="spaceRect" presStyleCnt="0"/>
      <dgm:spPr/>
    </dgm:pt>
    <dgm:pt modelId="{DFB0F943-18BF-4CEB-B965-68ECD23A271D}" type="pres">
      <dgm:prSet presAssocID="{11A6FA34-E805-40F3-934B-FB83501F20B1}" presName="parTx" presStyleLbl="revTx" presStyleIdx="1" presStyleCnt="4">
        <dgm:presLayoutVars>
          <dgm:chMax val="0"/>
          <dgm:chPref val="0"/>
        </dgm:presLayoutVars>
      </dgm:prSet>
      <dgm:spPr/>
    </dgm:pt>
    <dgm:pt modelId="{240140E7-7B8E-43B1-8BE8-34F23A380D58}" type="pres">
      <dgm:prSet presAssocID="{83A37233-9677-4A10-AA6A-5B953A0D6F8F}" presName="sibTrans" presStyleCnt="0"/>
      <dgm:spPr/>
    </dgm:pt>
    <dgm:pt modelId="{57D720C2-DF81-4E05-BDD2-BEC79DA55241}" type="pres">
      <dgm:prSet presAssocID="{5C2C9449-E786-4139-885C-BDC476025DBA}" presName="compNode" presStyleCnt="0"/>
      <dgm:spPr/>
    </dgm:pt>
    <dgm:pt modelId="{4FD95A6D-FD9F-4DE2-85CA-9A2AE6DAEDBA}" type="pres">
      <dgm:prSet presAssocID="{5C2C9449-E786-4139-885C-BDC476025DBA}" presName="bgRect" presStyleLbl="bgShp" presStyleIdx="2" presStyleCnt="4"/>
      <dgm:spPr/>
    </dgm:pt>
    <dgm:pt modelId="{5D400441-F2DC-4289-8B85-29F2E08FD0CB}" type="pres">
      <dgm:prSet presAssocID="{5C2C9449-E786-4139-885C-BDC476025DBA}" presName="iconRect" presStyleLbl="node1" presStyleIdx="2"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Table"/>
        </a:ext>
      </dgm:extLst>
    </dgm:pt>
    <dgm:pt modelId="{1C4B830F-7268-4691-894A-DCC2C9AB5EFD}" type="pres">
      <dgm:prSet presAssocID="{5C2C9449-E786-4139-885C-BDC476025DBA}" presName="spaceRect" presStyleCnt="0"/>
      <dgm:spPr/>
    </dgm:pt>
    <dgm:pt modelId="{007E5CB2-3D7C-40A2-96D8-7D2508DEF6B3}" type="pres">
      <dgm:prSet presAssocID="{5C2C9449-E786-4139-885C-BDC476025DBA}" presName="parTx" presStyleLbl="revTx" presStyleIdx="2" presStyleCnt="4">
        <dgm:presLayoutVars>
          <dgm:chMax val="0"/>
          <dgm:chPref val="0"/>
        </dgm:presLayoutVars>
      </dgm:prSet>
      <dgm:spPr/>
    </dgm:pt>
    <dgm:pt modelId="{EF1C50EC-1ECC-4665-8E6B-36ECA9BCB2BF}" type="pres">
      <dgm:prSet presAssocID="{098071EF-2014-4339-97DC-8F5764AC7A6F}" presName="sibTrans" presStyleCnt="0"/>
      <dgm:spPr/>
    </dgm:pt>
    <dgm:pt modelId="{AAD8B9D7-234C-43EE-8D4D-EE5E93BA33A1}" type="pres">
      <dgm:prSet presAssocID="{A5889599-D717-4889-9308-B47792C172DD}" presName="compNode" presStyleCnt="0"/>
      <dgm:spPr/>
    </dgm:pt>
    <dgm:pt modelId="{8F05C430-3B4D-4AD9-A90A-DC718F8F4572}" type="pres">
      <dgm:prSet presAssocID="{A5889599-D717-4889-9308-B47792C172DD}" presName="bgRect" presStyleLbl="bgShp" presStyleIdx="3" presStyleCnt="4"/>
      <dgm:spPr/>
    </dgm:pt>
    <dgm:pt modelId="{D7ED0ACC-552D-43F8-8598-AF34D75C7FB8}" type="pres">
      <dgm:prSet presAssocID="{A5889599-D717-4889-9308-B47792C172DD}"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ears"/>
        </a:ext>
      </dgm:extLst>
    </dgm:pt>
    <dgm:pt modelId="{2B10F18B-C05C-4D1E-BAD9-2BD577F89B6A}" type="pres">
      <dgm:prSet presAssocID="{A5889599-D717-4889-9308-B47792C172DD}" presName="spaceRect" presStyleCnt="0"/>
      <dgm:spPr/>
    </dgm:pt>
    <dgm:pt modelId="{066ADD8A-68DE-46A5-BB33-A79DFD1DC060}" type="pres">
      <dgm:prSet presAssocID="{A5889599-D717-4889-9308-B47792C172DD}" presName="parTx" presStyleLbl="revTx" presStyleIdx="3" presStyleCnt="4">
        <dgm:presLayoutVars>
          <dgm:chMax val="0"/>
          <dgm:chPref val="0"/>
        </dgm:presLayoutVars>
      </dgm:prSet>
      <dgm:spPr/>
    </dgm:pt>
  </dgm:ptLst>
  <dgm:cxnLst>
    <dgm:cxn modelId="{26CBF718-6969-4E2C-961F-4FAFC8C9CA54}" type="presOf" srcId="{DB3E33D8-6553-46FF-83B2-CA58A1E07CF5}" destId="{21E7249A-8A4D-423C-829D-3704488FB390}" srcOrd="0" destOrd="0" presId="urn:microsoft.com/office/officeart/2018/2/layout/IconVerticalSolidList"/>
    <dgm:cxn modelId="{F20A8C2B-702C-4240-B4E7-0A673FD91437}" type="presOf" srcId="{091DF8C9-9733-40CB-A432-8C76498E0BE2}" destId="{2E40FBB4-22B3-4FEC-AF21-2E6813B25C6D}" srcOrd="0" destOrd="0" presId="urn:microsoft.com/office/officeart/2018/2/layout/IconVerticalSolidList"/>
    <dgm:cxn modelId="{6895EA68-01F4-45F0-877C-997FEE6D06D6}" srcId="{091DF8C9-9733-40CB-A432-8C76498E0BE2}" destId="{A5889599-D717-4889-9308-B47792C172DD}" srcOrd="3" destOrd="0" parTransId="{6DFBB642-AD6A-4E86-9253-2488B11A706C}" sibTransId="{B8D90A2C-B37A-4FA7-9A17-7C0354951B8A}"/>
    <dgm:cxn modelId="{A7D2CC75-F987-458B-86AB-FDF8D1077BA7}" srcId="{091DF8C9-9733-40CB-A432-8C76498E0BE2}" destId="{5C2C9449-E786-4139-885C-BDC476025DBA}" srcOrd="2" destOrd="0" parTransId="{9B5B50F2-FD06-424F-9B3F-01B8939B73E2}" sibTransId="{098071EF-2014-4339-97DC-8F5764AC7A6F}"/>
    <dgm:cxn modelId="{297FF47F-4BA0-4BD8-849B-B56A58E0E147}" srcId="{091DF8C9-9733-40CB-A432-8C76498E0BE2}" destId="{DB3E33D8-6553-46FF-83B2-CA58A1E07CF5}" srcOrd="0" destOrd="0" parTransId="{44262CE4-AB41-4D7D-A29F-BD9765218DF2}" sibTransId="{0FBA655B-D4B7-4010-B5F6-906F5BB2602D}"/>
    <dgm:cxn modelId="{49BA1594-F808-4220-819A-A9636E7D61E2}" type="presOf" srcId="{5C2C9449-E786-4139-885C-BDC476025DBA}" destId="{007E5CB2-3D7C-40A2-96D8-7D2508DEF6B3}" srcOrd="0" destOrd="0" presId="urn:microsoft.com/office/officeart/2018/2/layout/IconVerticalSolidList"/>
    <dgm:cxn modelId="{1A284795-59B0-4DBB-8249-0397EE76A602}" type="presOf" srcId="{A5889599-D717-4889-9308-B47792C172DD}" destId="{066ADD8A-68DE-46A5-BB33-A79DFD1DC060}" srcOrd="0" destOrd="0" presId="urn:microsoft.com/office/officeart/2018/2/layout/IconVerticalSolidList"/>
    <dgm:cxn modelId="{B3668796-5570-4D06-A2C6-FD359D24C6BB}" srcId="{091DF8C9-9733-40CB-A432-8C76498E0BE2}" destId="{11A6FA34-E805-40F3-934B-FB83501F20B1}" srcOrd="1" destOrd="0" parTransId="{923F1FB3-4029-4B7A-8C7B-EE45F980A5C4}" sibTransId="{83A37233-9677-4A10-AA6A-5B953A0D6F8F}"/>
    <dgm:cxn modelId="{779017B7-1613-4A8E-BF25-664FFFEE5B24}" type="presOf" srcId="{11A6FA34-E805-40F3-934B-FB83501F20B1}" destId="{DFB0F943-18BF-4CEB-B965-68ECD23A271D}" srcOrd="0" destOrd="0" presId="urn:microsoft.com/office/officeart/2018/2/layout/IconVerticalSolidList"/>
    <dgm:cxn modelId="{5397FF1C-1C17-4637-8A2F-1CA9F7EDE196}" type="presParOf" srcId="{2E40FBB4-22B3-4FEC-AF21-2E6813B25C6D}" destId="{97CAC494-FAB0-4D13-B617-8DDBBC329530}" srcOrd="0" destOrd="0" presId="urn:microsoft.com/office/officeart/2018/2/layout/IconVerticalSolidList"/>
    <dgm:cxn modelId="{8CFFA018-DCED-4DD5-8ECA-3D44F10962FA}" type="presParOf" srcId="{97CAC494-FAB0-4D13-B617-8DDBBC329530}" destId="{8292C1CF-F288-448F-B393-DA79D081843F}" srcOrd="0" destOrd="0" presId="urn:microsoft.com/office/officeart/2018/2/layout/IconVerticalSolidList"/>
    <dgm:cxn modelId="{3B32462A-C14B-45EB-9F4F-1AFD8D042733}" type="presParOf" srcId="{97CAC494-FAB0-4D13-B617-8DDBBC329530}" destId="{E0522CF3-E1EC-416B-AE46-C443EB78B4C4}" srcOrd="1" destOrd="0" presId="urn:microsoft.com/office/officeart/2018/2/layout/IconVerticalSolidList"/>
    <dgm:cxn modelId="{8F152E46-1DAC-4789-A35E-B5A4CF06989C}" type="presParOf" srcId="{97CAC494-FAB0-4D13-B617-8DDBBC329530}" destId="{674D2424-3D34-46E1-AA7E-6978072A3184}" srcOrd="2" destOrd="0" presId="urn:microsoft.com/office/officeart/2018/2/layout/IconVerticalSolidList"/>
    <dgm:cxn modelId="{4CA502F4-1DD7-4224-8A20-755F4E73F4DD}" type="presParOf" srcId="{97CAC494-FAB0-4D13-B617-8DDBBC329530}" destId="{21E7249A-8A4D-423C-829D-3704488FB390}" srcOrd="3" destOrd="0" presId="urn:microsoft.com/office/officeart/2018/2/layout/IconVerticalSolidList"/>
    <dgm:cxn modelId="{2DA65D81-5CC0-487F-BC3D-0AFC9CCBC18D}" type="presParOf" srcId="{2E40FBB4-22B3-4FEC-AF21-2E6813B25C6D}" destId="{8DF99DDE-1140-4946-993C-D8ACEE66D941}" srcOrd="1" destOrd="0" presId="urn:microsoft.com/office/officeart/2018/2/layout/IconVerticalSolidList"/>
    <dgm:cxn modelId="{D3BE5522-7AEE-450F-8B42-EF13C9628344}" type="presParOf" srcId="{2E40FBB4-22B3-4FEC-AF21-2E6813B25C6D}" destId="{23F861F3-E898-48C5-A842-CFF0409F98AA}" srcOrd="2" destOrd="0" presId="urn:microsoft.com/office/officeart/2018/2/layout/IconVerticalSolidList"/>
    <dgm:cxn modelId="{460FCFC5-5B53-4017-B247-D6B214F05BD3}" type="presParOf" srcId="{23F861F3-E898-48C5-A842-CFF0409F98AA}" destId="{F94302D3-3B23-45D4-8234-D3C593A2A882}" srcOrd="0" destOrd="0" presId="urn:microsoft.com/office/officeart/2018/2/layout/IconVerticalSolidList"/>
    <dgm:cxn modelId="{7E9382E2-D4C3-435F-A00A-96B2999D41E5}" type="presParOf" srcId="{23F861F3-E898-48C5-A842-CFF0409F98AA}" destId="{345F3FC7-D592-460D-B5CF-36C360FB3E96}" srcOrd="1" destOrd="0" presId="urn:microsoft.com/office/officeart/2018/2/layout/IconVerticalSolidList"/>
    <dgm:cxn modelId="{1E4BC110-48C9-4CE3-A295-696759DB1DE9}" type="presParOf" srcId="{23F861F3-E898-48C5-A842-CFF0409F98AA}" destId="{BB75A0F3-15AE-46C5-B939-E72506DC50FD}" srcOrd="2" destOrd="0" presId="urn:microsoft.com/office/officeart/2018/2/layout/IconVerticalSolidList"/>
    <dgm:cxn modelId="{52B286D1-DF57-4886-AC06-986E24E22BBB}" type="presParOf" srcId="{23F861F3-E898-48C5-A842-CFF0409F98AA}" destId="{DFB0F943-18BF-4CEB-B965-68ECD23A271D}" srcOrd="3" destOrd="0" presId="urn:microsoft.com/office/officeart/2018/2/layout/IconVerticalSolidList"/>
    <dgm:cxn modelId="{3D84DC44-7906-42C3-9A30-B9341FDE256B}" type="presParOf" srcId="{2E40FBB4-22B3-4FEC-AF21-2E6813B25C6D}" destId="{240140E7-7B8E-43B1-8BE8-34F23A380D58}" srcOrd="3" destOrd="0" presId="urn:microsoft.com/office/officeart/2018/2/layout/IconVerticalSolidList"/>
    <dgm:cxn modelId="{9D6104E1-6CCD-49DB-9FDF-675DA959913E}" type="presParOf" srcId="{2E40FBB4-22B3-4FEC-AF21-2E6813B25C6D}" destId="{57D720C2-DF81-4E05-BDD2-BEC79DA55241}" srcOrd="4" destOrd="0" presId="urn:microsoft.com/office/officeart/2018/2/layout/IconVerticalSolidList"/>
    <dgm:cxn modelId="{0B122469-5726-4CFF-9577-D962127F8110}" type="presParOf" srcId="{57D720C2-DF81-4E05-BDD2-BEC79DA55241}" destId="{4FD95A6D-FD9F-4DE2-85CA-9A2AE6DAEDBA}" srcOrd="0" destOrd="0" presId="urn:microsoft.com/office/officeart/2018/2/layout/IconVerticalSolidList"/>
    <dgm:cxn modelId="{42A70D1F-9D93-4FA5-B133-4B1F6C0A1971}" type="presParOf" srcId="{57D720C2-DF81-4E05-BDD2-BEC79DA55241}" destId="{5D400441-F2DC-4289-8B85-29F2E08FD0CB}" srcOrd="1" destOrd="0" presId="urn:microsoft.com/office/officeart/2018/2/layout/IconVerticalSolidList"/>
    <dgm:cxn modelId="{8A0736D3-FCBA-4806-B0F9-F54BF12D0949}" type="presParOf" srcId="{57D720C2-DF81-4E05-BDD2-BEC79DA55241}" destId="{1C4B830F-7268-4691-894A-DCC2C9AB5EFD}" srcOrd="2" destOrd="0" presId="urn:microsoft.com/office/officeart/2018/2/layout/IconVerticalSolidList"/>
    <dgm:cxn modelId="{25A1C755-2277-447F-9D30-E7A9DFD737D9}" type="presParOf" srcId="{57D720C2-DF81-4E05-BDD2-BEC79DA55241}" destId="{007E5CB2-3D7C-40A2-96D8-7D2508DEF6B3}" srcOrd="3" destOrd="0" presId="urn:microsoft.com/office/officeart/2018/2/layout/IconVerticalSolidList"/>
    <dgm:cxn modelId="{6B3777A8-FBFC-4EC5-9CFB-6DBB5ABA84BF}" type="presParOf" srcId="{2E40FBB4-22B3-4FEC-AF21-2E6813B25C6D}" destId="{EF1C50EC-1ECC-4665-8E6B-36ECA9BCB2BF}" srcOrd="5" destOrd="0" presId="urn:microsoft.com/office/officeart/2018/2/layout/IconVerticalSolidList"/>
    <dgm:cxn modelId="{C9AC5C04-7BF3-40B1-B777-262A2F9CE785}" type="presParOf" srcId="{2E40FBB4-22B3-4FEC-AF21-2E6813B25C6D}" destId="{AAD8B9D7-234C-43EE-8D4D-EE5E93BA33A1}" srcOrd="6" destOrd="0" presId="urn:microsoft.com/office/officeart/2018/2/layout/IconVerticalSolidList"/>
    <dgm:cxn modelId="{78472889-B560-4336-AA0E-A289271A8177}" type="presParOf" srcId="{AAD8B9D7-234C-43EE-8D4D-EE5E93BA33A1}" destId="{8F05C430-3B4D-4AD9-A90A-DC718F8F4572}" srcOrd="0" destOrd="0" presId="urn:microsoft.com/office/officeart/2018/2/layout/IconVerticalSolidList"/>
    <dgm:cxn modelId="{0A0546EF-1D83-4660-BB51-7C563A8649F2}" type="presParOf" srcId="{AAD8B9D7-234C-43EE-8D4D-EE5E93BA33A1}" destId="{D7ED0ACC-552D-43F8-8598-AF34D75C7FB8}" srcOrd="1" destOrd="0" presId="urn:microsoft.com/office/officeart/2018/2/layout/IconVerticalSolidList"/>
    <dgm:cxn modelId="{6948780A-AEB1-4212-A17D-537BE6753DE5}" type="presParOf" srcId="{AAD8B9D7-234C-43EE-8D4D-EE5E93BA33A1}" destId="{2B10F18B-C05C-4D1E-BAD9-2BD577F89B6A}" srcOrd="2" destOrd="0" presId="urn:microsoft.com/office/officeart/2018/2/layout/IconVerticalSolidList"/>
    <dgm:cxn modelId="{6CF49CA8-4164-417F-A693-F86D889BF85D}" type="presParOf" srcId="{AAD8B9D7-234C-43EE-8D4D-EE5E93BA33A1}" destId="{066ADD8A-68DE-46A5-BB33-A79DFD1DC06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A24F04-53A5-4B5A-A5D2-D31F39F509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D7CC76C-E259-4088-B91A-592D35EC011C}">
      <dgm:prSet/>
      <dgm:spPr/>
      <dgm:t>
        <a:bodyPr/>
        <a:lstStyle/>
        <a:p>
          <a:r>
            <a:rPr lang="en-US"/>
            <a:t>After performing PCA, we have decided to remove the most irrelevant features (from both newly added and original features).</a:t>
          </a:r>
        </a:p>
      </dgm:t>
    </dgm:pt>
    <dgm:pt modelId="{49A88AAB-29EE-4758-8093-34E4D1194DA7}" type="parTrans" cxnId="{D4244542-CAFF-4935-820B-2EE07E3DF502}">
      <dgm:prSet/>
      <dgm:spPr/>
      <dgm:t>
        <a:bodyPr/>
        <a:lstStyle/>
        <a:p>
          <a:endParaRPr lang="en-US"/>
        </a:p>
      </dgm:t>
    </dgm:pt>
    <dgm:pt modelId="{B5D04623-39B7-42B9-B949-CB1BE460F5D6}" type="sibTrans" cxnId="{D4244542-CAFF-4935-820B-2EE07E3DF502}">
      <dgm:prSet/>
      <dgm:spPr/>
      <dgm:t>
        <a:bodyPr/>
        <a:lstStyle/>
        <a:p>
          <a:endParaRPr lang="en-US"/>
        </a:p>
      </dgm:t>
    </dgm:pt>
    <dgm:pt modelId="{8D0C43E0-DE5C-450E-968B-F9178A0808F4}">
      <dgm:prSet/>
      <dgm:spPr/>
      <dgm:t>
        <a:bodyPr/>
        <a:lstStyle/>
        <a:p>
          <a:r>
            <a:rPr lang="en-US"/>
            <a:t>We have plotted few significant graphs to interpret the statistical nature of the new generated dataset.</a:t>
          </a:r>
        </a:p>
      </dgm:t>
    </dgm:pt>
    <dgm:pt modelId="{AEEE26C3-9392-4906-A5D6-ED0AE9214414}" type="parTrans" cxnId="{4D25F9C2-F82B-40C8-A9D1-6CA0B68E0A5E}">
      <dgm:prSet/>
      <dgm:spPr/>
      <dgm:t>
        <a:bodyPr/>
        <a:lstStyle/>
        <a:p>
          <a:endParaRPr lang="en-US"/>
        </a:p>
      </dgm:t>
    </dgm:pt>
    <dgm:pt modelId="{7BCBC4BC-09CE-4656-BF54-77EEF4ED1779}" type="sibTrans" cxnId="{4D25F9C2-F82B-40C8-A9D1-6CA0B68E0A5E}">
      <dgm:prSet/>
      <dgm:spPr/>
      <dgm:t>
        <a:bodyPr/>
        <a:lstStyle/>
        <a:p>
          <a:endParaRPr lang="en-US"/>
        </a:p>
      </dgm:t>
    </dgm:pt>
    <dgm:pt modelId="{E0B21DE5-E169-4CF0-93FA-A2F9873C3C16}">
      <dgm:prSet/>
      <dgm:spPr/>
      <dgm:t>
        <a:bodyPr/>
        <a:lstStyle/>
        <a:p>
          <a:r>
            <a:rPr lang="en-US"/>
            <a:t>In the following slides, we have added all the visualizations we found useful for this particular dataset:</a:t>
          </a:r>
        </a:p>
      </dgm:t>
    </dgm:pt>
    <dgm:pt modelId="{48968A43-7156-4E90-AE8B-85A52BE9EC15}" type="parTrans" cxnId="{FA999EDE-1EB6-412C-9108-17121DBFE81C}">
      <dgm:prSet/>
      <dgm:spPr/>
      <dgm:t>
        <a:bodyPr/>
        <a:lstStyle/>
        <a:p>
          <a:endParaRPr lang="en-US"/>
        </a:p>
      </dgm:t>
    </dgm:pt>
    <dgm:pt modelId="{7E90D005-391F-46F6-BE53-E9F916D4B362}" type="sibTrans" cxnId="{FA999EDE-1EB6-412C-9108-17121DBFE81C}">
      <dgm:prSet/>
      <dgm:spPr/>
      <dgm:t>
        <a:bodyPr/>
        <a:lstStyle/>
        <a:p>
          <a:endParaRPr lang="en-US"/>
        </a:p>
      </dgm:t>
    </dgm:pt>
    <dgm:pt modelId="{55E45171-C175-4B6B-B4CB-2B0C72DC7006}" type="pres">
      <dgm:prSet presAssocID="{AEA24F04-53A5-4B5A-A5D2-D31F39F509DD}" presName="root" presStyleCnt="0">
        <dgm:presLayoutVars>
          <dgm:dir/>
          <dgm:resizeHandles val="exact"/>
        </dgm:presLayoutVars>
      </dgm:prSet>
      <dgm:spPr/>
    </dgm:pt>
    <dgm:pt modelId="{736EFCE8-7232-4ECE-95C4-89B7C5CA53AD}" type="pres">
      <dgm:prSet presAssocID="{4D7CC76C-E259-4088-B91A-592D35EC011C}" presName="compNode" presStyleCnt="0"/>
      <dgm:spPr/>
    </dgm:pt>
    <dgm:pt modelId="{55731E94-443B-4690-ACEE-BF582534EBC4}" type="pres">
      <dgm:prSet presAssocID="{4D7CC76C-E259-4088-B91A-592D35EC011C}" presName="bgRect" presStyleLbl="bgShp" presStyleIdx="0" presStyleCnt="3"/>
      <dgm:spPr/>
    </dgm:pt>
    <dgm:pt modelId="{04293348-BC99-471F-9339-C73EB476020A}" type="pres">
      <dgm:prSet presAssocID="{4D7CC76C-E259-4088-B91A-592D35EC011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nosaur Footprints"/>
        </a:ext>
      </dgm:extLst>
    </dgm:pt>
    <dgm:pt modelId="{9B893CE7-3F9A-400D-86B0-52496CF8A5A3}" type="pres">
      <dgm:prSet presAssocID="{4D7CC76C-E259-4088-B91A-592D35EC011C}" presName="spaceRect" presStyleCnt="0"/>
      <dgm:spPr/>
    </dgm:pt>
    <dgm:pt modelId="{8389E5D1-8312-4E73-A7B9-204738EE35FA}" type="pres">
      <dgm:prSet presAssocID="{4D7CC76C-E259-4088-B91A-592D35EC011C}" presName="parTx" presStyleLbl="revTx" presStyleIdx="0" presStyleCnt="3">
        <dgm:presLayoutVars>
          <dgm:chMax val="0"/>
          <dgm:chPref val="0"/>
        </dgm:presLayoutVars>
      </dgm:prSet>
      <dgm:spPr/>
    </dgm:pt>
    <dgm:pt modelId="{D3D4ADBF-028D-409E-9E73-B500E4C44A48}" type="pres">
      <dgm:prSet presAssocID="{B5D04623-39B7-42B9-B949-CB1BE460F5D6}" presName="sibTrans" presStyleCnt="0"/>
      <dgm:spPr/>
    </dgm:pt>
    <dgm:pt modelId="{B3A4997D-E807-4E96-BC19-1CCB6E312C97}" type="pres">
      <dgm:prSet presAssocID="{8D0C43E0-DE5C-450E-968B-F9178A0808F4}" presName="compNode" presStyleCnt="0"/>
      <dgm:spPr/>
    </dgm:pt>
    <dgm:pt modelId="{90B389C1-3640-47C4-81AB-677C123F52D7}" type="pres">
      <dgm:prSet presAssocID="{8D0C43E0-DE5C-450E-968B-F9178A0808F4}" presName="bgRect" presStyleLbl="bgShp" presStyleIdx="1" presStyleCnt="3"/>
      <dgm:spPr/>
    </dgm:pt>
    <dgm:pt modelId="{59F1B503-F43B-4486-A79C-B35FA6900350}" type="pres">
      <dgm:prSet presAssocID="{8D0C43E0-DE5C-450E-968B-F9178A0808F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097DB7C-B3DE-4A6B-8F59-389B6F45CA42}" type="pres">
      <dgm:prSet presAssocID="{8D0C43E0-DE5C-450E-968B-F9178A0808F4}" presName="spaceRect" presStyleCnt="0"/>
      <dgm:spPr/>
    </dgm:pt>
    <dgm:pt modelId="{F5B70766-A4BD-4069-9DB5-53C4599A005A}" type="pres">
      <dgm:prSet presAssocID="{8D0C43E0-DE5C-450E-968B-F9178A0808F4}" presName="parTx" presStyleLbl="revTx" presStyleIdx="1" presStyleCnt="3">
        <dgm:presLayoutVars>
          <dgm:chMax val="0"/>
          <dgm:chPref val="0"/>
        </dgm:presLayoutVars>
      </dgm:prSet>
      <dgm:spPr/>
    </dgm:pt>
    <dgm:pt modelId="{CCF1B618-8234-4411-9634-59D598780AF9}" type="pres">
      <dgm:prSet presAssocID="{7BCBC4BC-09CE-4656-BF54-77EEF4ED1779}" presName="sibTrans" presStyleCnt="0"/>
      <dgm:spPr/>
    </dgm:pt>
    <dgm:pt modelId="{FECC0B53-AEA7-4533-8A8D-7420A92141AD}" type="pres">
      <dgm:prSet presAssocID="{E0B21DE5-E169-4CF0-93FA-A2F9873C3C16}" presName="compNode" presStyleCnt="0"/>
      <dgm:spPr/>
    </dgm:pt>
    <dgm:pt modelId="{7348F02C-935E-4CD8-A3AD-899539B9E190}" type="pres">
      <dgm:prSet presAssocID="{E0B21DE5-E169-4CF0-93FA-A2F9873C3C16}" presName="bgRect" presStyleLbl="bgShp" presStyleIdx="2" presStyleCnt="3"/>
      <dgm:spPr/>
    </dgm:pt>
    <dgm:pt modelId="{0A8B882A-F3F5-4C33-B21A-E1BE21339AF4}" type="pres">
      <dgm:prSet presAssocID="{E0B21DE5-E169-4CF0-93FA-A2F9873C3C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A3394D27-F11D-4A93-B1F4-C8DA6245BB64}" type="pres">
      <dgm:prSet presAssocID="{E0B21DE5-E169-4CF0-93FA-A2F9873C3C16}" presName="spaceRect" presStyleCnt="0"/>
      <dgm:spPr/>
    </dgm:pt>
    <dgm:pt modelId="{82066ABC-5C84-4A6E-A8F2-4A70AD5BF66C}" type="pres">
      <dgm:prSet presAssocID="{E0B21DE5-E169-4CF0-93FA-A2F9873C3C16}" presName="parTx" presStyleLbl="revTx" presStyleIdx="2" presStyleCnt="3">
        <dgm:presLayoutVars>
          <dgm:chMax val="0"/>
          <dgm:chPref val="0"/>
        </dgm:presLayoutVars>
      </dgm:prSet>
      <dgm:spPr/>
    </dgm:pt>
  </dgm:ptLst>
  <dgm:cxnLst>
    <dgm:cxn modelId="{A6D32120-63E8-402F-8099-A75C0D63C03E}" type="presOf" srcId="{4D7CC76C-E259-4088-B91A-592D35EC011C}" destId="{8389E5D1-8312-4E73-A7B9-204738EE35FA}" srcOrd="0" destOrd="0" presId="urn:microsoft.com/office/officeart/2018/2/layout/IconVerticalSolidList"/>
    <dgm:cxn modelId="{D4244542-CAFF-4935-820B-2EE07E3DF502}" srcId="{AEA24F04-53A5-4B5A-A5D2-D31F39F509DD}" destId="{4D7CC76C-E259-4088-B91A-592D35EC011C}" srcOrd="0" destOrd="0" parTransId="{49A88AAB-29EE-4758-8093-34E4D1194DA7}" sibTransId="{B5D04623-39B7-42B9-B949-CB1BE460F5D6}"/>
    <dgm:cxn modelId="{4541FF65-C302-4B76-8B1E-5821F4711AA3}" type="presOf" srcId="{E0B21DE5-E169-4CF0-93FA-A2F9873C3C16}" destId="{82066ABC-5C84-4A6E-A8F2-4A70AD5BF66C}" srcOrd="0" destOrd="0" presId="urn:microsoft.com/office/officeart/2018/2/layout/IconVerticalSolidList"/>
    <dgm:cxn modelId="{BCFCBC6D-4683-4E5D-B72B-67914AD14BDC}" type="presOf" srcId="{AEA24F04-53A5-4B5A-A5D2-D31F39F509DD}" destId="{55E45171-C175-4B6B-B4CB-2B0C72DC7006}" srcOrd="0" destOrd="0" presId="urn:microsoft.com/office/officeart/2018/2/layout/IconVerticalSolidList"/>
    <dgm:cxn modelId="{E252B2A2-63A8-475D-9F91-4DE70980E736}" type="presOf" srcId="{8D0C43E0-DE5C-450E-968B-F9178A0808F4}" destId="{F5B70766-A4BD-4069-9DB5-53C4599A005A}" srcOrd="0" destOrd="0" presId="urn:microsoft.com/office/officeart/2018/2/layout/IconVerticalSolidList"/>
    <dgm:cxn modelId="{4D25F9C2-F82B-40C8-A9D1-6CA0B68E0A5E}" srcId="{AEA24F04-53A5-4B5A-A5D2-D31F39F509DD}" destId="{8D0C43E0-DE5C-450E-968B-F9178A0808F4}" srcOrd="1" destOrd="0" parTransId="{AEEE26C3-9392-4906-A5D6-ED0AE9214414}" sibTransId="{7BCBC4BC-09CE-4656-BF54-77EEF4ED1779}"/>
    <dgm:cxn modelId="{FA999EDE-1EB6-412C-9108-17121DBFE81C}" srcId="{AEA24F04-53A5-4B5A-A5D2-D31F39F509DD}" destId="{E0B21DE5-E169-4CF0-93FA-A2F9873C3C16}" srcOrd="2" destOrd="0" parTransId="{48968A43-7156-4E90-AE8B-85A52BE9EC15}" sibTransId="{7E90D005-391F-46F6-BE53-E9F916D4B362}"/>
    <dgm:cxn modelId="{B9847EAA-AC6B-48BE-A47B-CCAB66D428D5}" type="presParOf" srcId="{55E45171-C175-4B6B-B4CB-2B0C72DC7006}" destId="{736EFCE8-7232-4ECE-95C4-89B7C5CA53AD}" srcOrd="0" destOrd="0" presId="urn:microsoft.com/office/officeart/2018/2/layout/IconVerticalSolidList"/>
    <dgm:cxn modelId="{904D73C6-FF37-44B1-BE62-1D751165EB01}" type="presParOf" srcId="{736EFCE8-7232-4ECE-95C4-89B7C5CA53AD}" destId="{55731E94-443B-4690-ACEE-BF582534EBC4}" srcOrd="0" destOrd="0" presId="urn:microsoft.com/office/officeart/2018/2/layout/IconVerticalSolidList"/>
    <dgm:cxn modelId="{93D38DED-1211-4E48-B0C1-672A1FC759E4}" type="presParOf" srcId="{736EFCE8-7232-4ECE-95C4-89B7C5CA53AD}" destId="{04293348-BC99-471F-9339-C73EB476020A}" srcOrd="1" destOrd="0" presId="urn:microsoft.com/office/officeart/2018/2/layout/IconVerticalSolidList"/>
    <dgm:cxn modelId="{C8F0BAA7-E4D4-4889-9D2D-9ECC2F867362}" type="presParOf" srcId="{736EFCE8-7232-4ECE-95C4-89B7C5CA53AD}" destId="{9B893CE7-3F9A-400D-86B0-52496CF8A5A3}" srcOrd="2" destOrd="0" presId="urn:microsoft.com/office/officeart/2018/2/layout/IconVerticalSolidList"/>
    <dgm:cxn modelId="{E95D04ED-46CF-4E81-AAD4-A98D9232D1E0}" type="presParOf" srcId="{736EFCE8-7232-4ECE-95C4-89B7C5CA53AD}" destId="{8389E5D1-8312-4E73-A7B9-204738EE35FA}" srcOrd="3" destOrd="0" presId="urn:microsoft.com/office/officeart/2018/2/layout/IconVerticalSolidList"/>
    <dgm:cxn modelId="{A977B0A3-B6F6-43A0-9051-7B5A2D6F1BC5}" type="presParOf" srcId="{55E45171-C175-4B6B-B4CB-2B0C72DC7006}" destId="{D3D4ADBF-028D-409E-9E73-B500E4C44A48}" srcOrd="1" destOrd="0" presId="urn:microsoft.com/office/officeart/2018/2/layout/IconVerticalSolidList"/>
    <dgm:cxn modelId="{5687F692-26E3-4D52-A844-DA0C67A1E597}" type="presParOf" srcId="{55E45171-C175-4B6B-B4CB-2B0C72DC7006}" destId="{B3A4997D-E807-4E96-BC19-1CCB6E312C97}" srcOrd="2" destOrd="0" presId="urn:microsoft.com/office/officeart/2018/2/layout/IconVerticalSolidList"/>
    <dgm:cxn modelId="{2573C000-CE44-464C-94A4-56AFCF8E44F0}" type="presParOf" srcId="{B3A4997D-E807-4E96-BC19-1CCB6E312C97}" destId="{90B389C1-3640-47C4-81AB-677C123F52D7}" srcOrd="0" destOrd="0" presId="urn:microsoft.com/office/officeart/2018/2/layout/IconVerticalSolidList"/>
    <dgm:cxn modelId="{D28CBF55-8D60-4B13-85BE-6533FE9C6F26}" type="presParOf" srcId="{B3A4997D-E807-4E96-BC19-1CCB6E312C97}" destId="{59F1B503-F43B-4486-A79C-B35FA6900350}" srcOrd="1" destOrd="0" presId="urn:microsoft.com/office/officeart/2018/2/layout/IconVerticalSolidList"/>
    <dgm:cxn modelId="{13E24FE5-1229-44ED-AACB-469CC3B199FB}" type="presParOf" srcId="{B3A4997D-E807-4E96-BC19-1CCB6E312C97}" destId="{6097DB7C-B3DE-4A6B-8F59-389B6F45CA42}" srcOrd="2" destOrd="0" presId="urn:microsoft.com/office/officeart/2018/2/layout/IconVerticalSolidList"/>
    <dgm:cxn modelId="{6C0E7316-25E9-426A-B4D0-94C2D6FCBA10}" type="presParOf" srcId="{B3A4997D-E807-4E96-BC19-1CCB6E312C97}" destId="{F5B70766-A4BD-4069-9DB5-53C4599A005A}" srcOrd="3" destOrd="0" presId="urn:microsoft.com/office/officeart/2018/2/layout/IconVerticalSolidList"/>
    <dgm:cxn modelId="{5EACF89F-984C-44AB-AD9E-D5D8DA86AEA6}" type="presParOf" srcId="{55E45171-C175-4B6B-B4CB-2B0C72DC7006}" destId="{CCF1B618-8234-4411-9634-59D598780AF9}" srcOrd="3" destOrd="0" presId="urn:microsoft.com/office/officeart/2018/2/layout/IconVerticalSolidList"/>
    <dgm:cxn modelId="{C045B22E-7727-4E45-8CB3-8B249E2C16A9}" type="presParOf" srcId="{55E45171-C175-4B6B-B4CB-2B0C72DC7006}" destId="{FECC0B53-AEA7-4533-8A8D-7420A92141AD}" srcOrd="4" destOrd="0" presId="urn:microsoft.com/office/officeart/2018/2/layout/IconVerticalSolidList"/>
    <dgm:cxn modelId="{0A2DB625-AF57-41E4-86B6-EEE8FDD0014B}" type="presParOf" srcId="{FECC0B53-AEA7-4533-8A8D-7420A92141AD}" destId="{7348F02C-935E-4CD8-A3AD-899539B9E190}" srcOrd="0" destOrd="0" presId="urn:microsoft.com/office/officeart/2018/2/layout/IconVerticalSolidList"/>
    <dgm:cxn modelId="{9E1CE908-3CC1-46B7-8BFB-515E68D1D40E}" type="presParOf" srcId="{FECC0B53-AEA7-4533-8A8D-7420A92141AD}" destId="{0A8B882A-F3F5-4C33-B21A-E1BE21339AF4}" srcOrd="1" destOrd="0" presId="urn:microsoft.com/office/officeart/2018/2/layout/IconVerticalSolidList"/>
    <dgm:cxn modelId="{E685123F-DE6C-4707-901D-520FFBA81E3B}" type="presParOf" srcId="{FECC0B53-AEA7-4533-8A8D-7420A92141AD}" destId="{A3394D27-F11D-4A93-B1F4-C8DA6245BB64}" srcOrd="2" destOrd="0" presId="urn:microsoft.com/office/officeart/2018/2/layout/IconVerticalSolidList"/>
    <dgm:cxn modelId="{DCE5676A-BFC6-4826-BA1F-078E72727847}" type="presParOf" srcId="{FECC0B53-AEA7-4533-8A8D-7420A92141AD}" destId="{82066ABC-5C84-4A6E-A8F2-4A70AD5BF66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92C1CF-F288-448F-B393-DA79D081843F}">
      <dsp:nvSpPr>
        <dsp:cNvPr id="0" name=""/>
        <dsp:cNvSpPr/>
      </dsp:nvSpPr>
      <dsp:spPr>
        <a:xfrm>
          <a:off x="0" y="22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522CF3-E1EC-416B-AE46-C443EB78B4C4}">
      <dsp:nvSpPr>
        <dsp:cNvPr id="0" name=""/>
        <dsp:cNvSpPr/>
      </dsp:nvSpPr>
      <dsp:spPr>
        <a:xfrm>
          <a:off x="350270" y="262816"/>
          <a:ext cx="636855" cy="6368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7249A-8A4D-423C-829D-3704488FB390}">
      <dsp:nvSpPr>
        <dsp:cNvPr id="0" name=""/>
        <dsp:cNvSpPr/>
      </dsp:nvSpPr>
      <dsp:spPr>
        <a:xfrm>
          <a:off x="1337397" y="22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rtl="0">
            <a:lnSpc>
              <a:spcPct val="100000"/>
            </a:lnSpc>
            <a:spcBef>
              <a:spcPct val="0"/>
            </a:spcBef>
            <a:spcAft>
              <a:spcPct val="35000"/>
            </a:spcAft>
            <a:buNone/>
          </a:pPr>
          <a:r>
            <a:rPr lang="en-IN" sz="1400" kern="1200">
              <a:latin typeface="Calibri"/>
              <a:cs typeface="Calibri"/>
            </a:rPr>
            <a:t>The Predictive Maintenance Dataset is from the UCI ML website.</a:t>
          </a:r>
          <a:endParaRPr lang="en-US" sz="1400" kern="1200">
            <a:latin typeface="Calibri"/>
            <a:cs typeface="Calibri"/>
          </a:endParaRPr>
        </a:p>
      </dsp:txBody>
      <dsp:txXfrm>
        <a:off x="1337397" y="2284"/>
        <a:ext cx="4926242" cy="1157919"/>
      </dsp:txXfrm>
    </dsp:sp>
    <dsp:sp modelId="{F94302D3-3B23-45D4-8234-D3C593A2A882}">
      <dsp:nvSpPr>
        <dsp:cNvPr id="0" name=""/>
        <dsp:cNvSpPr/>
      </dsp:nvSpPr>
      <dsp:spPr>
        <a:xfrm>
          <a:off x="0" y="1449684"/>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5F3FC7-D592-460D-B5CF-36C360FB3E96}">
      <dsp:nvSpPr>
        <dsp:cNvPr id="0" name=""/>
        <dsp:cNvSpPr/>
      </dsp:nvSpPr>
      <dsp:spPr>
        <a:xfrm>
          <a:off x="350270" y="1710216"/>
          <a:ext cx="636855" cy="63685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B0F943-18BF-4CEB-B965-68ECD23A271D}">
      <dsp:nvSpPr>
        <dsp:cNvPr id="0" name=""/>
        <dsp:cNvSpPr/>
      </dsp:nvSpPr>
      <dsp:spPr>
        <a:xfrm>
          <a:off x="1337397" y="1449684"/>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a:lnSpc>
              <a:spcPct val="100000"/>
            </a:lnSpc>
            <a:spcBef>
              <a:spcPct val="0"/>
            </a:spcBef>
            <a:spcAft>
              <a:spcPct val="35000"/>
            </a:spcAft>
            <a:buNone/>
          </a:pPr>
          <a:r>
            <a:rPr lang="en-IN" sz="1400" kern="1200">
              <a:latin typeface="Calibri"/>
              <a:cs typeface="Calibri"/>
            </a:rPr>
            <a:t> It is a synthetic dataset that reflects real predictive maintenance encountered in industry to the best of our knowledge as real predictive maintenance datasets are generally difficult to obtain and difficult to publish</a:t>
          </a:r>
          <a:endParaRPr lang="en-US" sz="1400" kern="1200">
            <a:latin typeface="Calibri"/>
            <a:cs typeface="Calibri"/>
          </a:endParaRPr>
        </a:p>
      </dsp:txBody>
      <dsp:txXfrm>
        <a:off x="1337397" y="1449684"/>
        <a:ext cx="4926242" cy="1157919"/>
      </dsp:txXfrm>
    </dsp:sp>
    <dsp:sp modelId="{4FD95A6D-FD9F-4DE2-85CA-9A2AE6DAEDBA}">
      <dsp:nvSpPr>
        <dsp:cNvPr id="0" name=""/>
        <dsp:cNvSpPr/>
      </dsp:nvSpPr>
      <dsp:spPr>
        <a:xfrm>
          <a:off x="0" y="28970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400441-F2DC-4289-8B85-29F2E08FD0CB}">
      <dsp:nvSpPr>
        <dsp:cNvPr id="0" name=""/>
        <dsp:cNvSpPr/>
      </dsp:nvSpPr>
      <dsp:spPr>
        <a:xfrm>
          <a:off x="350270" y="3157615"/>
          <a:ext cx="636855" cy="6368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07E5CB2-3D7C-40A2-96D8-7D2508DEF6B3}">
      <dsp:nvSpPr>
        <dsp:cNvPr id="0" name=""/>
        <dsp:cNvSpPr/>
      </dsp:nvSpPr>
      <dsp:spPr>
        <a:xfrm>
          <a:off x="1337397" y="28970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rtl="0">
            <a:lnSpc>
              <a:spcPct val="100000"/>
            </a:lnSpc>
            <a:spcBef>
              <a:spcPct val="0"/>
            </a:spcBef>
            <a:spcAft>
              <a:spcPct val="35000"/>
            </a:spcAft>
            <a:buNone/>
          </a:pPr>
          <a:r>
            <a:rPr lang="en-IN" sz="1400" kern="1200">
              <a:latin typeface="Calibri"/>
              <a:cs typeface="Calibri"/>
            </a:rPr>
            <a:t>The dataset consist of 10 k datapoints and 14 features.</a:t>
          </a:r>
          <a:endParaRPr lang="en-US" sz="1400" kern="1200">
            <a:latin typeface="Calibri"/>
            <a:cs typeface="Calibri"/>
          </a:endParaRPr>
        </a:p>
      </dsp:txBody>
      <dsp:txXfrm>
        <a:off x="1337397" y="2897083"/>
        <a:ext cx="4926242" cy="1157919"/>
      </dsp:txXfrm>
    </dsp:sp>
    <dsp:sp modelId="{8F05C430-3B4D-4AD9-A90A-DC718F8F4572}">
      <dsp:nvSpPr>
        <dsp:cNvPr id="0" name=""/>
        <dsp:cNvSpPr/>
      </dsp:nvSpPr>
      <dsp:spPr>
        <a:xfrm>
          <a:off x="0" y="4344483"/>
          <a:ext cx="6263640" cy="115791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ED0ACC-552D-43F8-8598-AF34D75C7FB8}">
      <dsp:nvSpPr>
        <dsp:cNvPr id="0" name=""/>
        <dsp:cNvSpPr/>
      </dsp:nvSpPr>
      <dsp:spPr>
        <a:xfrm>
          <a:off x="350270" y="4605015"/>
          <a:ext cx="636855" cy="6368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ADD8A-68DE-46A5-BB33-A79DFD1DC060}">
      <dsp:nvSpPr>
        <dsp:cNvPr id="0" name=""/>
        <dsp:cNvSpPr/>
      </dsp:nvSpPr>
      <dsp:spPr>
        <a:xfrm>
          <a:off x="1337397" y="4344483"/>
          <a:ext cx="4926242" cy="1157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2547" tIns="122547" rIns="122547" bIns="122547" numCol="1" spcCol="1270" anchor="ctr" anchorCtr="0">
          <a:noAutofit/>
        </a:bodyPr>
        <a:lstStyle/>
        <a:p>
          <a:pPr marL="0" lvl="0" indent="0" algn="l" defTabSz="622300">
            <a:lnSpc>
              <a:spcPct val="100000"/>
            </a:lnSpc>
            <a:spcBef>
              <a:spcPct val="0"/>
            </a:spcBef>
            <a:spcAft>
              <a:spcPct val="35000"/>
            </a:spcAft>
            <a:buNone/>
          </a:pPr>
          <a:r>
            <a:rPr lang="en-IN" sz="1400" u="sng" kern="1200">
              <a:hlinkClick xmlns:r="http://schemas.openxmlformats.org/officeDocument/2006/relationships" r:id="rId7"/>
            </a:rPr>
            <a:t>UCI Machine Learning Repository: AI4I 2020 Predictive Maintenance Dataset Data Set</a:t>
          </a:r>
          <a:endParaRPr lang="en-US" sz="1400" kern="1200"/>
        </a:p>
      </dsp:txBody>
      <dsp:txXfrm>
        <a:off x="1337397" y="4344483"/>
        <a:ext cx="4926242" cy="11579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731E94-443B-4690-ACEE-BF582534EBC4}">
      <dsp:nvSpPr>
        <dsp:cNvPr id="0" name=""/>
        <dsp:cNvSpPr/>
      </dsp:nvSpPr>
      <dsp:spPr>
        <a:xfrm>
          <a:off x="0" y="531"/>
          <a:ext cx="10515600" cy="1242935"/>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293348-BC99-471F-9339-C73EB476020A}">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89E5D1-8312-4E73-A7B9-204738EE35FA}">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After performing PCA, we have decided to remove the most irrelevant features (from both newly added and original features).</a:t>
          </a:r>
        </a:p>
      </dsp:txBody>
      <dsp:txXfrm>
        <a:off x="1435590" y="531"/>
        <a:ext cx="9080009" cy="1242935"/>
      </dsp:txXfrm>
    </dsp:sp>
    <dsp:sp modelId="{90B389C1-3640-47C4-81AB-677C123F52D7}">
      <dsp:nvSpPr>
        <dsp:cNvPr id="0" name=""/>
        <dsp:cNvSpPr/>
      </dsp:nvSpPr>
      <dsp:spPr>
        <a:xfrm>
          <a:off x="0" y="1554201"/>
          <a:ext cx="10515600" cy="1242935"/>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F1B503-F43B-4486-A79C-B35FA6900350}">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B70766-A4BD-4069-9DB5-53C4599A005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We have plotted few significant graphs to interpret the statistical nature of the new generated dataset.</a:t>
          </a:r>
        </a:p>
      </dsp:txBody>
      <dsp:txXfrm>
        <a:off x="1435590" y="1554201"/>
        <a:ext cx="9080009" cy="1242935"/>
      </dsp:txXfrm>
    </dsp:sp>
    <dsp:sp modelId="{7348F02C-935E-4CD8-A3AD-899539B9E190}">
      <dsp:nvSpPr>
        <dsp:cNvPr id="0" name=""/>
        <dsp:cNvSpPr/>
      </dsp:nvSpPr>
      <dsp:spPr>
        <a:xfrm>
          <a:off x="0" y="3107870"/>
          <a:ext cx="10515600" cy="1242935"/>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8B882A-F3F5-4C33-B21A-E1BE21339AF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066ABC-5C84-4A6E-A8F2-4A70AD5BF66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90000"/>
            </a:lnSpc>
            <a:spcBef>
              <a:spcPct val="0"/>
            </a:spcBef>
            <a:spcAft>
              <a:spcPct val="35000"/>
            </a:spcAft>
            <a:buNone/>
          </a:pPr>
          <a:r>
            <a:rPr lang="en-US" sz="2500" kern="1200"/>
            <a:t>In the following slides, we have added all the visualizations we found useful for this particular dataset:</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03CB87E-4591-47A1-9046-CF63F17215EF}" type="datetime2">
              <a:rPr lang="en-US" smtClean="0"/>
              <a:t>Tuesday, December 6,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t>‹#›</a:t>
            </a:fld>
            <a:endParaRPr lang="en-US"/>
          </a:p>
        </p:txBody>
      </p:sp>
    </p:spTree>
    <p:extLst>
      <p:ext uri="{BB962C8B-B14F-4D97-AF65-F5344CB8AC3E}">
        <p14:creationId xmlns:p14="http://schemas.microsoft.com/office/powerpoint/2010/main" val="52465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A17F0E-8070-4DFE-A821-9A699EDBAD7E}" type="datetime2">
              <a:rPr lang="en-US" smtClean="0"/>
              <a:t>Tuesday, December 6,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7865873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8D34AE-C7BF-46E5-A968-01C6641F6476}" type="datetime2">
              <a:rPr lang="en-US" smtClean="0"/>
              <a:t>Tuesday, December 6,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979958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3DE70B-B772-416E-A790-995760B1742E}" type="datetime2">
              <a:rPr lang="en-US" smtClean="0"/>
              <a:t>Tuesday, December 6, 2022</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33741808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760CDE-A6F1-4138-AF12-ED09E8E5FB6B}" type="datetime2">
              <a:rPr lang="en-US" smtClean="0"/>
              <a:t>Tuesday, December 6, 2022</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851677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15F8B1-DB7B-4D28-A97D-40FB2DD1EF78}" type="datetime2">
              <a:rPr lang="en-US" smtClean="0"/>
              <a:t>Tuesday, December 6,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69525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039161-23B8-4738-9069-73EBE8884FDD}" type="datetime2">
              <a:rPr lang="en-US" smtClean="0"/>
              <a:t>Tuesday, December 6, 2022</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838245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A994D44-7693-499F-AC6C-11696134FE3F}" type="datetime2">
              <a:rPr lang="en-US" smtClean="0"/>
              <a:t>Tuesday, December 6, 2022</a:t>
            </a:fld>
            <a:endParaRPr lang="en-US"/>
          </a:p>
        </p:txBody>
      </p:sp>
      <p:sp>
        <p:nvSpPr>
          <p:cNvPr id="4" name="Footer Placeholder 3"/>
          <p:cNvSpPr>
            <a:spLocks noGrp="1"/>
          </p:cNvSpPr>
          <p:nvPr>
            <p:ph type="ftr" sz="quarter" idx="11"/>
          </p:nvPr>
        </p:nvSpPr>
        <p:spPr/>
        <p:txBody>
          <a:bodyPr/>
          <a:lstStyle/>
          <a:p>
            <a:r>
              <a:rPr lang="en-US"/>
              <a:t>Sample Footer Text</a:t>
            </a:r>
          </a:p>
        </p:txBody>
      </p:sp>
      <p:sp>
        <p:nvSpPr>
          <p:cNvPr id="5" name="Slide Number Placeholder 4"/>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5231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3AF2AE-472C-4EF3-ABB2-24BAA9AE3CF7}" type="datetime2">
              <a:rPr lang="en-US" smtClean="0"/>
              <a:t>Tuesday, December 6, 2022</a:t>
            </a:fld>
            <a:endParaRPr lang="en-US"/>
          </a:p>
        </p:txBody>
      </p:sp>
      <p:sp>
        <p:nvSpPr>
          <p:cNvPr id="3" name="Footer Placeholder 2"/>
          <p:cNvSpPr>
            <a:spLocks noGrp="1"/>
          </p:cNvSpPr>
          <p:nvPr>
            <p:ph type="ftr" sz="quarter" idx="11"/>
          </p:nvPr>
        </p:nvSpPr>
        <p:spPr/>
        <p:txBody>
          <a:bodyPr/>
          <a:lstStyle/>
          <a:p>
            <a:r>
              <a:rPr lang="en-US"/>
              <a:t>Sample Footer Text</a:t>
            </a:r>
          </a:p>
        </p:txBody>
      </p:sp>
      <p:sp>
        <p:nvSpPr>
          <p:cNvPr id="4" name="Slide Number Placeholder 3"/>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93644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EA162C-A7C1-4263-9453-1BAFF8C39559}" type="datetime2">
              <a:rPr lang="en-US" smtClean="0"/>
              <a:t>Tuesday, December 6,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386390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DF6793-3458-4587-8168-65F0C37A92D2}" type="datetime2">
              <a:rPr lang="en-US" smtClean="0"/>
              <a:t>Tuesday, December 6, 2022</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2815660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352ED3-3C46-4C9A-9738-67B2D875E7E2}" type="datetime2">
              <a:rPr lang="en-US" smtClean="0"/>
              <a:pPr/>
              <a:t>Tuesday, December 6, 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Sample Footer Text</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234764951"/>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65">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3" descr="A close-up of a machine&#10;&#10;Description automatically generated with low confidence">
            <a:extLst>
              <a:ext uri="{FF2B5EF4-FFF2-40B4-BE49-F238E27FC236}">
                <a16:creationId xmlns:a16="http://schemas.microsoft.com/office/drawing/2014/main" id="{17A4CE02-30AB-C609-765D-0256E9200355}"/>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4053" r="2" b="6128"/>
          <a:stretch/>
        </p:blipFill>
        <p:spPr>
          <a:xfrm>
            <a:off x="3046861" y="1021"/>
            <a:ext cx="9059839" cy="6855958"/>
          </a:xfrm>
          <a:prstGeom prst="rect">
            <a:avLst/>
          </a:prstGeom>
        </p:spPr>
      </p:pic>
      <p:sp>
        <p:nvSpPr>
          <p:cNvPr id="5" name="Title 4">
            <a:extLst>
              <a:ext uri="{FF2B5EF4-FFF2-40B4-BE49-F238E27FC236}">
                <a16:creationId xmlns:a16="http://schemas.microsoft.com/office/drawing/2014/main" id="{41757315-F661-2825-9E67-730D46A180B9}"/>
              </a:ext>
            </a:extLst>
          </p:cNvPr>
          <p:cNvSpPr>
            <a:spLocks noGrp="1"/>
          </p:cNvSpPr>
          <p:nvPr>
            <p:ph type="ctrTitle"/>
          </p:nvPr>
        </p:nvSpPr>
        <p:spPr>
          <a:xfrm>
            <a:off x="6140981" y="59029"/>
            <a:ext cx="5387630" cy="3367554"/>
          </a:xfrm>
        </p:spPr>
        <p:txBody>
          <a:bodyPr anchor="b">
            <a:normAutofit/>
          </a:bodyPr>
          <a:lstStyle/>
          <a:p>
            <a:pPr algn="l"/>
            <a:r>
              <a:rPr lang="en-US" sz="6600">
                <a:cs typeface="Calibri Light"/>
              </a:rPr>
              <a:t>Predictive Maintenance Dataset</a:t>
            </a:r>
          </a:p>
        </p:txBody>
      </p:sp>
      <p:sp>
        <p:nvSpPr>
          <p:cNvPr id="7" name="Subtitle 6">
            <a:extLst>
              <a:ext uri="{FF2B5EF4-FFF2-40B4-BE49-F238E27FC236}">
                <a16:creationId xmlns:a16="http://schemas.microsoft.com/office/drawing/2014/main" id="{3941A16F-2752-8648-D0E1-A00C1A8E44C5}"/>
              </a:ext>
            </a:extLst>
          </p:cNvPr>
          <p:cNvSpPr>
            <a:spLocks noGrp="1"/>
          </p:cNvSpPr>
          <p:nvPr>
            <p:ph type="subTitle" idx="1"/>
          </p:nvPr>
        </p:nvSpPr>
        <p:spPr>
          <a:xfrm>
            <a:off x="6249026" y="3487450"/>
            <a:ext cx="4972512" cy="2387132"/>
          </a:xfrm>
        </p:spPr>
        <p:txBody>
          <a:bodyPr vert="horz" lIns="91440" tIns="45720" rIns="91440" bIns="45720" rtlCol="0" anchor="t">
            <a:noAutofit/>
          </a:bodyPr>
          <a:lstStyle/>
          <a:p>
            <a:pPr algn="r"/>
            <a:r>
              <a:rPr lang="en-US" sz="1800" b="1">
                <a:cs typeface="Calibri"/>
              </a:rPr>
              <a:t>Group 11</a:t>
            </a:r>
            <a:endParaRPr lang="en-US"/>
          </a:p>
          <a:p>
            <a:pPr algn="r"/>
            <a:r>
              <a:rPr lang="en-US" sz="1600">
                <a:cs typeface="Calibri"/>
              </a:rPr>
              <a:t>Members:</a:t>
            </a:r>
          </a:p>
          <a:p>
            <a:pPr algn="r"/>
            <a:r>
              <a:rPr lang="en-US" sz="1600">
                <a:cs typeface="Calibri"/>
              </a:rPr>
              <a:t>Aniket </a:t>
            </a:r>
            <a:r>
              <a:rPr lang="en-US" sz="1600" err="1">
                <a:cs typeface="Calibri"/>
              </a:rPr>
              <a:t>Sakharkar</a:t>
            </a:r>
            <a:endParaRPr lang="en-US" err="1">
              <a:cs typeface="Calibri" panose="020F0502020204030204"/>
            </a:endParaRPr>
          </a:p>
          <a:p>
            <a:pPr algn="r"/>
            <a:r>
              <a:rPr lang="en-US" sz="1600">
                <a:cs typeface="Calibri"/>
              </a:rPr>
              <a:t>Mayur Mahanta</a:t>
            </a:r>
          </a:p>
          <a:p>
            <a:pPr algn="r"/>
            <a:r>
              <a:rPr lang="en-US" sz="1600">
                <a:cs typeface="Calibri"/>
              </a:rPr>
              <a:t>Jwalit Shah</a:t>
            </a:r>
          </a:p>
          <a:p>
            <a:pPr algn="r"/>
            <a:r>
              <a:rPr lang="en-US" sz="1600">
                <a:cs typeface="Calibri"/>
              </a:rPr>
              <a:t>Dev Patel</a:t>
            </a:r>
          </a:p>
        </p:txBody>
      </p:sp>
      <p:sp>
        <p:nvSpPr>
          <p:cNvPr id="71" name="Freeform: Shape 67">
            <a:extLst>
              <a:ext uri="{FF2B5EF4-FFF2-40B4-BE49-F238E27FC236}">
                <a16:creationId xmlns:a16="http://schemas.microsoft.com/office/drawing/2014/main" id="{9453FF84-60C1-4EA8-B49B-1B8C2D0C5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5859484" cy="6857997"/>
          </a:xfrm>
          <a:custGeom>
            <a:avLst/>
            <a:gdLst>
              <a:gd name="connsiteX0" fmla="*/ 3198825 w 5859484"/>
              <a:gd name="connsiteY0" fmla="*/ 0 h 6857997"/>
              <a:gd name="connsiteX1" fmla="*/ 3962351 w 5859484"/>
              <a:gd name="connsiteY1" fmla="*/ 0 h 6857997"/>
              <a:gd name="connsiteX2" fmla="*/ 4129776 w 5859484"/>
              <a:gd name="connsiteY2" fmla="*/ 128761 h 6857997"/>
              <a:gd name="connsiteX3" fmla="*/ 5859484 w 5859484"/>
              <a:gd name="connsiteY3" fmla="*/ 3718209 h 6857997"/>
              <a:gd name="connsiteX4" fmla="*/ 4624700 w 5859484"/>
              <a:gd name="connsiteY4" fmla="*/ 6845880 h 6857997"/>
              <a:gd name="connsiteX5" fmla="*/ 4612896 w 5859484"/>
              <a:gd name="connsiteY5" fmla="*/ 6857997 h 6857997"/>
              <a:gd name="connsiteX6" fmla="*/ 4017658 w 5859484"/>
              <a:gd name="connsiteY6" fmla="*/ 6857997 h 6857997"/>
              <a:gd name="connsiteX7" fmla="*/ 4173230 w 5859484"/>
              <a:gd name="connsiteY7" fmla="*/ 6719623 h 6857997"/>
              <a:gd name="connsiteX8" fmla="*/ 5443583 w 5859484"/>
              <a:gd name="connsiteY8" fmla="*/ 3718209 h 6857997"/>
              <a:gd name="connsiteX9" fmla="*/ 3355352 w 5859484"/>
              <a:gd name="connsiteY9" fmla="*/ 88079 h 6857997"/>
              <a:gd name="connsiteX10" fmla="*/ 0 w 5859484"/>
              <a:gd name="connsiteY10" fmla="*/ 0 h 6857997"/>
              <a:gd name="connsiteX11" fmla="*/ 2941255 w 5859484"/>
              <a:gd name="connsiteY11" fmla="*/ 0 h 6857997"/>
              <a:gd name="connsiteX12" fmla="*/ 3117080 w 5859484"/>
              <a:gd name="connsiteY12" fmla="*/ 88129 h 6857997"/>
              <a:gd name="connsiteX13" fmla="*/ 5324754 w 5859484"/>
              <a:gd name="connsiteY13" fmla="*/ 3718209 h 6857997"/>
              <a:gd name="connsiteX14" fmla="*/ 4089206 w 5859484"/>
              <a:gd name="connsiteY14" fmla="*/ 6637392 h 6857997"/>
              <a:gd name="connsiteX15" fmla="*/ 3841183 w 5859484"/>
              <a:gd name="connsiteY15" fmla="*/ 6857997 h 6857997"/>
              <a:gd name="connsiteX16" fmla="*/ 0 w 5859484"/>
              <a:gd name="connsiteY16" fmla="*/ 6857997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859484" h="6857997">
                <a:moveTo>
                  <a:pt x="3198825" y="0"/>
                </a:moveTo>
                <a:lnTo>
                  <a:pt x="3962351" y="0"/>
                </a:lnTo>
                <a:lnTo>
                  <a:pt x="4129776" y="128761"/>
                </a:lnTo>
                <a:cubicBezTo>
                  <a:pt x="5186152" y="981944"/>
                  <a:pt x="5859484" y="2273123"/>
                  <a:pt x="5859484" y="3718209"/>
                </a:cubicBezTo>
                <a:cubicBezTo>
                  <a:pt x="5859484" y="4922447"/>
                  <a:pt x="5391893" y="6019805"/>
                  <a:pt x="4624700" y="6845880"/>
                </a:cubicBezTo>
                <a:lnTo>
                  <a:pt x="4612896" y="6857997"/>
                </a:lnTo>
                <a:lnTo>
                  <a:pt x="4017658" y="6857997"/>
                </a:lnTo>
                <a:lnTo>
                  <a:pt x="4173230" y="6719623"/>
                </a:lnTo>
                <a:cubicBezTo>
                  <a:pt x="4958119" y="5951494"/>
                  <a:pt x="5443583" y="4890334"/>
                  <a:pt x="5443583" y="3718209"/>
                </a:cubicBezTo>
                <a:cubicBezTo>
                  <a:pt x="5443583" y="2179795"/>
                  <a:pt x="4607295" y="832535"/>
                  <a:pt x="3355352" y="88079"/>
                </a:cubicBezTo>
                <a:close/>
                <a:moveTo>
                  <a:pt x="0" y="0"/>
                </a:moveTo>
                <a:lnTo>
                  <a:pt x="2941255" y="0"/>
                </a:lnTo>
                <a:lnTo>
                  <a:pt x="3117080" y="88129"/>
                </a:lnTo>
                <a:cubicBezTo>
                  <a:pt x="4432070" y="787221"/>
                  <a:pt x="5324754" y="2150692"/>
                  <a:pt x="5324754" y="3718209"/>
                </a:cubicBezTo>
                <a:cubicBezTo>
                  <a:pt x="5324754" y="4858221"/>
                  <a:pt x="4852591" y="5890308"/>
                  <a:pt x="4089206" y="6637392"/>
                </a:cubicBezTo>
                <a:lnTo>
                  <a:pt x="3841183" y="6857997"/>
                </a:lnTo>
                <a:lnTo>
                  <a:pt x="0" y="6857997"/>
                </a:lnTo>
                <a:close/>
              </a:path>
            </a:pathLst>
          </a:cu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9" descr="A picture containing text, vector graphics&#10;&#10;Description automatically generated">
            <a:extLst>
              <a:ext uri="{FF2B5EF4-FFF2-40B4-BE49-F238E27FC236}">
                <a16:creationId xmlns:a16="http://schemas.microsoft.com/office/drawing/2014/main" id="{BF2A929E-6857-D600-7074-BE419138AB4E}"/>
              </a:ext>
            </a:extLst>
          </p:cNvPr>
          <p:cNvPicPr>
            <a:picLocks noChangeAspect="1"/>
          </p:cNvPicPr>
          <p:nvPr/>
        </p:nvPicPr>
        <p:blipFill rotWithShape="1">
          <a:blip r:embed="rId3"/>
          <a:srcRect l="16288" r="12052" b="4"/>
          <a:stretch/>
        </p:blipFill>
        <p:spPr>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p:spPr>
      </p:pic>
    </p:spTree>
    <p:extLst>
      <p:ext uri="{BB962C8B-B14F-4D97-AF65-F5344CB8AC3E}">
        <p14:creationId xmlns:p14="http://schemas.microsoft.com/office/powerpoint/2010/main" val="1204222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18DC-AB77-295B-8EB5-8E12EA1435FA}"/>
              </a:ext>
            </a:extLst>
          </p:cNvPr>
          <p:cNvSpPr>
            <a:spLocks noGrp="1"/>
          </p:cNvSpPr>
          <p:nvPr>
            <p:ph type="title"/>
          </p:nvPr>
        </p:nvSpPr>
        <p:spPr>
          <a:xfrm>
            <a:off x="648929" y="629266"/>
            <a:ext cx="3505495" cy="1622321"/>
          </a:xfrm>
        </p:spPr>
        <p:txBody>
          <a:bodyPr>
            <a:normAutofit/>
          </a:bodyPr>
          <a:lstStyle/>
          <a:p>
            <a:r>
              <a:rPr lang="en-IN"/>
              <a:t>Feature Engineering</a:t>
            </a:r>
          </a:p>
        </p:txBody>
      </p:sp>
      <p:sp>
        <p:nvSpPr>
          <p:cNvPr id="3" name="Content Placeholder 2">
            <a:extLst>
              <a:ext uri="{FF2B5EF4-FFF2-40B4-BE49-F238E27FC236}">
                <a16:creationId xmlns:a16="http://schemas.microsoft.com/office/drawing/2014/main" id="{0506B12E-DA88-C4B2-3574-6522DD4F7A17}"/>
              </a:ext>
            </a:extLst>
          </p:cNvPr>
          <p:cNvSpPr>
            <a:spLocks noGrp="1"/>
          </p:cNvSpPr>
          <p:nvPr>
            <p:ph idx="1"/>
          </p:nvPr>
        </p:nvSpPr>
        <p:spPr>
          <a:xfrm>
            <a:off x="648931" y="2438400"/>
            <a:ext cx="3505494" cy="3785419"/>
          </a:xfrm>
        </p:spPr>
        <p:txBody>
          <a:bodyPr>
            <a:normAutofit/>
          </a:bodyPr>
          <a:lstStyle/>
          <a:p>
            <a:r>
              <a:rPr lang="en-IN" sz="1300">
                <a:effectLst/>
                <a:latin typeface="Calibri" panose="020F0502020204030204" pitchFamily="34" charset="0"/>
                <a:ea typeface="Calibri" panose="020F0502020204030204" pitchFamily="34" charset="0"/>
                <a:cs typeface="Times New Roman" panose="02020603050405020304" pitchFamily="18" charset="0"/>
              </a:rPr>
              <a:t>Feature engineering is an important step to choose appropriate features in order to effectively train and calibrate algorithms. Feature engineering entails using data mining techniques to extract features from raw data as well as domain knowledge. Feature engineering, which is often referred to as applied machine learning, is useful for improving the performance of machine learning algorithms. As shown in the figure below, we performed a feature engineering step and split the data accordingly.</a:t>
            </a:r>
          </a:p>
          <a:p>
            <a:r>
              <a:rPr lang="en-IN" sz="1300">
                <a:effectLst/>
                <a:latin typeface="Calibri" panose="020F0502020204030204" pitchFamily="34" charset="0"/>
                <a:ea typeface="Calibri" panose="020F0502020204030204" pitchFamily="34" charset="0"/>
                <a:cs typeface="Times New Roman" panose="02020603050405020304" pitchFamily="18" charset="0"/>
              </a:rPr>
              <a:t>The feature splitting process allows new features to be clustered and binned, allowing useful information to be extracted and data model performance to be improved. We were able to increase our variables from 14 to 27 after completing this step. That is, we divided the data into 13 columns. </a:t>
            </a:r>
          </a:p>
          <a:p>
            <a:endParaRPr lang="en-IN" sz="1300">
              <a:effectLst/>
              <a:latin typeface="Calibri" panose="020F0502020204030204" pitchFamily="34" charset="0"/>
              <a:ea typeface="Calibri" panose="020F0502020204030204" pitchFamily="34" charset="0"/>
              <a:cs typeface="Times New Roman" panose="02020603050405020304" pitchFamily="18" charset="0"/>
            </a:endParaRPr>
          </a:p>
          <a:p>
            <a:endParaRPr lang="en-IN" sz="1300"/>
          </a:p>
        </p:txBody>
      </p:sp>
      <p:sp>
        <p:nvSpPr>
          <p:cNvPr id="36" name="Rectangle 35">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icture containing graphical user interface">
            <a:extLst>
              <a:ext uri="{FF2B5EF4-FFF2-40B4-BE49-F238E27FC236}">
                <a16:creationId xmlns:a16="http://schemas.microsoft.com/office/drawing/2014/main" id="{663D40D6-EE2E-A8F3-77FC-0496454FC5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3755" y="557785"/>
            <a:ext cx="6737951" cy="5739186"/>
          </a:xfrm>
          <a:prstGeom prst="rect">
            <a:avLst/>
          </a:prstGeom>
          <a:effectLst/>
        </p:spPr>
      </p:pic>
    </p:spTree>
    <p:extLst>
      <p:ext uri="{BB962C8B-B14F-4D97-AF65-F5344CB8AC3E}">
        <p14:creationId xmlns:p14="http://schemas.microsoft.com/office/powerpoint/2010/main" val="1708334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E03D04-C51C-6D68-F6E8-C998D8B78942}"/>
              </a:ext>
            </a:extLst>
          </p:cNvPr>
          <p:cNvSpPr>
            <a:spLocks noGrp="1"/>
          </p:cNvSpPr>
          <p:nvPr>
            <p:ph type="title"/>
          </p:nvPr>
        </p:nvSpPr>
        <p:spPr>
          <a:xfrm>
            <a:off x="838200" y="365125"/>
            <a:ext cx="10515600" cy="1325563"/>
          </a:xfrm>
        </p:spPr>
        <p:txBody>
          <a:bodyPr>
            <a:normAutofit/>
          </a:bodyPr>
          <a:lstStyle/>
          <a:p>
            <a:pPr algn="ctr"/>
            <a:r>
              <a:rPr lang="en-US">
                <a:cs typeface="Calibri Light"/>
              </a:rPr>
              <a:t>Exploratory Data Analysis (EDA) on Feature Engineered Dataset</a:t>
            </a:r>
          </a:p>
        </p:txBody>
      </p:sp>
      <p:graphicFrame>
        <p:nvGraphicFramePr>
          <p:cNvPr id="5" name="Content Placeholder 2">
            <a:extLst>
              <a:ext uri="{FF2B5EF4-FFF2-40B4-BE49-F238E27FC236}">
                <a16:creationId xmlns:a16="http://schemas.microsoft.com/office/drawing/2014/main" id="{21193CDE-012C-07D7-A9D8-955DDD2418F9}"/>
              </a:ext>
            </a:extLst>
          </p:cNvPr>
          <p:cNvGraphicFramePr>
            <a:graphicFrameLocks noGrp="1"/>
          </p:cNvGraphicFramePr>
          <p:nvPr>
            <p:ph idx="1"/>
            <p:extLst>
              <p:ext uri="{D42A27DB-BD31-4B8C-83A1-F6EECF244321}">
                <p14:modId xmlns:p14="http://schemas.microsoft.com/office/powerpoint/2010/main" val="8354932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933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62"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3"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4"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65"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6"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7"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8"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9"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0"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1"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2"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3"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74"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5"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2" name="Title 1">
            <a:extLst>
              <a:ext uri="{FF2B5EF4-FFF2-40B4-BE49-F238E27FC236}">
                <a16:creationId xmlns:a16="http://schemas.microsoft.com/office/drawing/2014/main" id="{7610D74F-95A0-F257-DAB0-943BACF00A40}"/>
              </a:ext>
            </a:extLst>
          </p:cNvPr>
          <p:cNvSpPr>
            <a:spLocks noGrp="1"/>
          </p:cNvSpPr>
          <p:nvPr>
            <p:ph type="title"/>
          </p:nvPr>
        </p:nvSpPr>
        <p:spPr>
          <a:xfrm>
            <a:off x="888630" y="4563895"/>
            <a:ext cx="5109005" cy="1777829"/>
          </a:xfrm>
        </p:spPr>
        <p:txBody>
          <a:bodyPr vert="horz" lIns="91440" tIns="45720" rIns="91440" bIns="45720" rtlCol="0">
            <a:normAutofit/>
          </a:bodyPr>
          <a:lstStyle/>
          <a:p>
            <a:pPr algn="r"/>
            <a:r>
              <a:rPr lang="en-US" sz="4000"/>
              <a:t>Heat-Map (Before &amp; After Dropping Features)</a:t>
            </a:r>
          </a:p>
        </p:txBody>
      </p:sp>
      <p:pic>
        <p:nvPicPr>
          <p:cNvPr id="5" name="Picture 5">
            <a:extLst>
              <a:ext uri="{FF2B5EF4-FFF2-40B4-BE49-F238E27FC236}">
                <a16:creationId xmlns:a16="http://schemas.microsoft.com/office/drawing/2014/main" id="{EC0CD189-5EEB-65CF-9A76-474EE5BC9A79}"/>
              </a:ext>
            </a:extLst>
          </p:cNvPr>
          <p:cNvPicPr>
            <a:picLocks noChangeAspect="1"/>
          </p:cNvPicPr>
          <p:nvPr/>
        </p:nvPicPr>
        <p:blipFill rotWithShape="1">
          <a:blip r:embed="rId2"/>
          <a:srcRect l="16675" r="8125"/>
          <a:stretch/>
        </p:blipFill>
        <p:spPr>
          <a:xfrm>
            <a:off x="20" y="10"/>
            <a:ext cx="5997616" cy="4306823"/>
          </a:xfrm>
          <a:custGeom>
            <a:avLst/>
            <a:gdLst/>
            <a:ahLst/>
            <a:cxnLst/>
            <a:rect l="l" t="t" r="r" b="b"/>
            <a:pathLst>
              <a:path w="5997636" h="4306833">
                <a:moveTo>
                  <a:pt x="0" y="0"/>
                </a:moveTo>
                <a:lnTo>
                  <a:pt x="5997636" y="0"/>
                </a:lnTo>
                <a:lnTo>
                  <a:pt x="5997636" y="4302053"/>
                </a:lnTo>
                <a:lnTo>
                  <a:pt x="5313331" y="4306748"/>
                </a:lnTo>
                <a:cubicBezTo>
                  <a:pt x="3800480" y="4309129"/>
                  <a:pt x="2093145" y="4262282"/>
                  <a:pt x="400746" y="4118385"/>
                </a:cubicBezTo>
                <a:lnTo>
                  <a:pt x="0" y="4081409"/>
                </a:lnTo>
                <a:lnTo>
                  <a:pt x="0" y="2982070"/>
                </a:lnTo>
                <a:lnTo>
                  <a:pt x="0" y="2789945"/>
                </a:lnTo>
                <a:close/>
              </a:path>
            </a:pathLst>
          </a:custGeom>
        </p:spPr>
      </p:pic>
      <p:pic>
        <p:nvPicPr>
          <p:cNvPr id="4" name="Content Placeholder 3" descr="A picture containing graphical user interface&#10;&#10;Description automatically generated">
            <a:extLst>
              <a:ext uri="{FF2B5EF4-FFF2-40B4-BE49-F238E27FC236}">
                <a16:creationId xmlns:a16="http://schemas.microsoft.com/office/drawing/2014/main" id="{60023D71-73CC-1592-50B7-974B7704112D}"/>
              </a:ext>
            </a:extLst>
          </p:cNvPr>
          <p:cNvPicPr>
            <a:picLocks noChangeAspect="1"/>
          </p:cNvPicPr>
          <p:nvPr/>
        </p:nvPicPr>
        <p:blipFill rotWithShape="1">
          <a:blip r:embed="rId3">
            <a:extLst>
              <a:ext uri="{28A0092B-C50C-407E-A947-70E740481C1C}">
                <a14:useLocalDpi xmlns:a14="http://schemas.microsoft.com/office/drawing/2010/main" val="0"/>
              </a:ext>
            </a:extLst>
          </a:blip>
          <a:srcRect l="10666" r="12734" b="2"/>
          <a:stretch/>
        </p:blipFill>
        <p:spPr>
          <a:xfrm>
            <a:off x="6176435" y="10"/>
            <a:ext cx="6015565" cy="4299555"/>
          </a:xfrm>
          <a:custGeom>
            <a:avLst/>
            <a:gdLst/>
            <a:ahLst/>
            <a:cxnLst/>
            <a:rect l="l" t="t" r="r" b="b"/>
            <a:pathLst>
              <a:path w="6015565" h="4299565">
                <a:moveTo>
                  <a:pt x="0" y="0"/>
                </a:moveTo>
                <a:lnTo>
                  <a:pt x="6015565" y="0"/>
                </a:lnTo>
                <a:lnTo>
                  <a:pt x="6015565" y="2789945"/>
                </a:lnTo>
                <a:lnTo>
                  <a:pt x="6015565" y="2982070"/>
                </a:lnTo>
                <a:lnTo>
                  <a:pt x="6015565" y="3957888"/>
                </a:lnTo>
                <a:lnTo>
                  <a:pt x="5937368" y="3966171"/>
                </a:lnTo>
                <a:cubicBezTo>
                  <a:pt x="3963073" y="4164120"/>
                  <a:pt x="2060717" y="4257123"/>
                  <a:pt x="577162" y="4289728"/>
                </a:cubicBezTo>
                <a:lnTo>
                  <a:pt x="0" y="4299565"/>
                </a:lnTo>
                <a:close/>
              </a:path>
            </a:pathLst>
          </a:custGeom>
        </p:spPr>
      </p:pic>
      <p:sp>
        <p:nvSpPr>
          <p:cNvPr id="18" name="Content Placeholder 17">
            <a:extLst>
              <a:ext uri="{FF2B5EF4-FFF2-40B4-BE49-F238E27FC236}">
                <a16:creationId xmlns:a16="http://schemas.microsoft.com/office/drawing/2014/main" id="{6AABBC82-33C9-6424-8328-90B39E9CE56B}"/>
              </a:ext>
            </a:extLst>
          </p:cNvPr>
          <p:cNvSpPr>
            <a:spLocks noGrp="1"/>
          </p:cNvSpPr>
          <p:nvPr>
            <p:ph idx="1"/>
          </p:nvPr>
        </p:nvSpPr>
        <p:spPr>
          <a:xfrm>
            <a:off x="6191776" y="4571423"/>
            <a:ext cx="5208544" cy="1770300"/>
          </a:xfrm>
        </p:spPr>
        <p:txBody>
          <a:bodyPr vert="horz" lIns="91440" tIns="45720" rIns="91440" bIns="45720" rtlCol="0" anchor="ctr">
            <a:normAutofit/>
          </a:bodyPr>
          <a:lstStyle/>
          <a:p>
            <a:pPr marL="0" indent="0">
              <a:buNone/>
            </a:pPr>
            <a:r>
              <a:rPr lang="en-US" sz="1800"/>
              <a:t>The first image is the before dropping the highly correlated features and the second image is after we have dropped the highly correlated features</a:t>
            </a:r>
          </a:p>
        </p:txBody>
      </p:sp>
    </p:spTree>
    <p:extLst>
      <p:ext uri="{BB962C8B-B14F-4D97-AF65-F5344CB8AC3E}">
        <p14:creationId xmlns:p14="http://schemas.microsoft.com/office/powerpoint/2010/main" val="220579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8">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CF5774-645A-8BF8-A48E-5A446931BD5C}"/>
              </a:ext>
            </a:extLst>
          </p:cNvPr>
          <p:cNvSpPr>
            <a:spLocks noGrp="1"/>
          </p:cNvSpPr>
          <p:nvPr>
            <p:ph type="title"/>
          </p:nvPr>
        </p:nvSpPr>
        <p:spPr>
          <a:xfrm>
            <a:off x="757130" y="682823"/>
            <a:ext cx="4393014" cy="4665493"/>
          </a:xfrm>
        </p:spPr>
        <p:txBody>
          <a:bodyPr vert="horz" lIns="91440" tIns="45720" rIns="91440" bIns="45720" rtlCol="0" anchor="t">
            <a:normAutofit/>
          </a:bodyPr>
          <a:lstStyle/>
          <a:p>
            <a:r>
              <a:rPr lang="en-US" sz="3800" kern="1200">
                <a:latin typeface="+mj-lt"/>
                <a:ea typeface="+mj-ea"/>
                <a:cs typeface="+mj-cs"/>
              </a:rPr>
              <a:t>Exploratory Data Analysis (EDA) on Feature Engineered Dataset</a:t>
            </a:r>
            <a:br>
              <a:rPr lang="en-US" sz="3800"/>
            </a:br>
            <a:br>
              <a:rPr lang="en-US" sz="3800"/>
            </a:br>
            <a:r>
              <a:rPr lang="en-US" sz="3800">
                <a:cs typeface="Calibri Light"/>
              </a:rPr>
              <a:t>Histogram:</a:t>
            </a:r>
            <a:endParaRPr lang="en-US" sz="3800" kern="1200">
              <a:latin typeface="+mj-lt"/>
              <a:cs typeface="Calibri Light"/>
            </a:endParaRPr>
          </a:p>
          <a:p>
            <a:endParaRPr lang="en-US" sz="3800" kern="1200">
              <a:solidFill>
                <a:schemeClr val="tx1"/>
              </a:solidFill>
              <a:latin typeface="+mj-lt"/>
              <a:ea typeface="+mj-ea"/>
              <a:cs typeface="+mj-cs"/>
            </a:endParaRPr>
          </a:p>
        </p:txBody>
      </p:sp>
      <p:grpSp>
        <p:nvGrpSpPr>
          <p:cNvPr id="20" name="Group 10">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1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4BB5ECE5-4F04-EB05-2566-01C426118849}"/>
              </a:ext>
            </a:extLst>
          </p:cNvPr>
          <p:cNvPicPr>
            <a:picLocks noChangeAspect="1"/>
          </p:cNvPicPr>
          <p:nvPr/>
        </p:nvPicPr>
        <p:blipFill>
          <a:blip r:embed="rId2"/>
          <a:stretch>
            <a:fillRect/>
          </a:stretch>
        </p:blipFill>
        <p:spPr>
          <a:xfrm>
            <a:off x="5307813" y="99281"/>
            <a:ext cx="6659975" cy="6657428"/>
          </a:xfrm>
          <a:prstGeom prst="rect">
            <a:avLst/>
          </a:prstGeom>
        </p:spPr>
      </p:pic>
    </p:spTree>
    <p:extLst>
      <p:ext uri="{BB962C8B-B14F-4D97-AF65-F5344CB8AC3E}">
        <p14:creationId xmlns:p14="http://schemas.microsoft.com/office/powerpoint/2010/main" val="395860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Background pattern&#10;&#10;Description automatically generated">
            <a:extLst>
              <a:ext uri="{FF2B5EF4-FFF2-40B4-BE49-F238E27FC236}">
                <a16:creationId xmlns:a16="http://schemas.microsoft.com/office/drawing/2014/main" id="{D80E55B8-4C58-6FCB-FF00-31AF2C762B24}"/>
              </a:ext>
            </a:extLst>
          </p:cNvPr>
          <p:cNvPicPr>
            <a:picLocks noChangeAspect="1"/>
          </p:cNvPicPr>
          <p:nvPr/>
        </p:nvPicPr>
        <p:blipFill>
          <a:blip r:embed="rId2"/>
          <a:stretch>
            <a:fillRect/>
          </a:stretch>
        </p:blipFill>
        <p:spPr>
          <a:xfrm>
            <a:off x="1019" y="3063"/>
            <a:ext cx="9069004" cy="6843766"/>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5EBC147-AFCC-3A87-7457-C37892007E6B}"/>
              </a:ext>
            </a:extLst>
          </p:cNvPr>
          <p:cNvSpPr txBox="1"/>
          <p:nvPr/>
        </p:nvSpPr>
        <p:spPr>
          <a:xfrm>
            <a:off x="10284298" y="3194816"/>
            <a:ext cx="149337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cs typeface="Calibri"/>
              </a:rPr>
              <a:t>Pair Plot</a:t>
            </a:r>
            <a:endParaRPr lang="en-US" sz="2400" b="1"/>
          </a:p>
        </p:txBody>
      </p:sp>
    </p:spTree>
    <p:extLst>
      <p:ext uri="{BB962C8B-B14F-4D97-AF65-F5344CB8AC3E}">
        <p14:creationId xmlns:p14="http://schemas.microsoft.com/office/powerpoint/2010/main" val="4261802182"/>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7" name="Freeform: Shape 16">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E6898FF5-D249-AF50-B0CF-72EB4ADC882C}"/>
              </a:ext>
            </a:extLst>
          </p:cNvPr>
          <p:cNvPicPr>
            <a:picLocks noChangeAspect="1"/>
          </p:cNvPicPr>
          <p:nvPr/>
        </p:nvPicPr>
        <p:blipFill>
          <a:blip r:embed="rId2"/>
          <a:stretch>
            <a:fillRect/>
          </a:stretch>
        </p:blipFill>
        <p:spPr>
          <a:xfrm>
            <a:off x="-2654" y="3065"/>
            <a:ext cx="7405387" cy="6843763"/>
          </a:xfrm>
          <a:prstGeom prst="rect">
            <a:avLst/>
          </a:prstGeom>
        </p:spPr>
      </p:pic>
      <p:sp>
        <p:nvSpPr>
          <p:cNvPr id="6" name="TextBox 5">
            <a:extLst>
              <a:ext uri="{FF2B5EF4-FFF2-40B4-BE49-F238E27FC236}">
                <a16:creationId xmlns:a16="http://schemas.microsoft.com/office/drawing/2014/main" id="{E4BAF743-EBF9-D15A-5DB0-A46F17AB03A3}"/>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rPr>
              <a:t>Side – by –Side Violin Plot</a:t>
            </a:r>
            <a:endParaRPr lang="en-US" sz="2800">
              <a:solidFill>
                <a:schemeClr val="tx1">
                  <a:alpha val="60000"/>
                </a:schemeClr>
              </a:solidFill>
              <a:cs typeface="Calibri"/>
            </a:endParaRPr>
          </a:p>
        </p:txBody>
      </p:sp>
    </p:spTree>
    <p:extLst>
      <p:ext uri="{BB962C8B-B14F-4D97-AF65-F5344CB8AC3E}">
        <p14:creationId xmlns:p14="http://schemas.microsoft.com/office/powerpoint/2010/main" val="350083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8" name="Freeform: Shape 17">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3A6AF821-A424-49B7-9AA4-E74AA5A799EE}"/>
              </a:ext>
            </a:extLst>
          </p:cNvPr>
          <p:cNvPicPr>
            <a:picLocks noChangeAspect="1"/>
          </p:cNvPicPr>
          <p:nvPr/>
        </p:nvPicPr>
        <p:blipFill>
          <a:blip r:embed="rId2"/>
          <a:stretch>
            <a:fillRect/>
          </a:stretch>
        </p:blipFill>
        <p:spPr>
          <a:xfrm>
            <a:off x="-2653" y="3066"/>
            <a:ext cx="7616154" cy="6843762"/>
          </a:xfrm>
          <a:prstGeom prst="rect">
            <a:avLst/>
          </a:prstGeom>
        </p:spPr>
      </p:pic>
      <p:sp>
        <p:nvSpPr>
          <p:cNvPr id="7" name="TextBox 6">
            <a:extLst>
              <a:ext uri="{FF2B5EF4-FFF2-40B4-BE49-F238E27FC236}">
                <a16:creationId xmlns:a16="http://schemas.microsoft.com/office/drawing/2014/main" id="{C33BF016-48A8-9CD6-9FE7-B551357DC0CC}"/>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latin typeface="Calibri Light"/>
                <a:cs typeface="Calibri Light"/>
              </a:rPr>
              <a:t>Side – by –Side Box Plot With Outliers</a:t>
            </a:r>
          </a:p>
        </p:txBody>
      </p:sp>
    </p:spTree>
    <p:extLst>
      <p:ext uri="{BB962C8B-B14F-4D97-AF65-F5344CB8AC3E}">
        <p14:creationId xmlns:p14="http://schemas.microsoft.com/office/powerpoint/2010/main" val="85711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a:solidFill>
                <a:schemeClr val="tx1"/>
              </a:solidFill>
            </a:endParaRPr>
          </a:p>
        </p:txBody>
      </p:sp>
      <p:sp>
        <p:nvSpPr>
          <p:cNvPr id="17" name="Freeform: Shape 16">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text, crossword puzzle&#10;&#10;Description automatically generated">
            <a:extLst>
              <a:ext uri="{FF2B5EF4-FFF2-40B4-BE49-F238E27FC236}">
                <a16:creationId xmlns:a16="http://schemas.microsoft.com/office/drawing/2014/main" id="{339DEC2A-A5F5-EE9D-94DC-50B867BB6E2B}"/>
              </a:ext>
            </a:extLst>
          </p:cNvPr>
          <p:cNvPicPr>
            <a:picLocks noChangeAspect="1"/>
          </p:cNvPicPr>
          <p:nvPr/>
        </p:nvPicPr>
        <p:blipFill>
          <a:blip r:embed="rId2"/>
          <a:stretch>
            <a:fillRect/>
          </a:stretch>
        </p:blipFill>
        <p:spPr>
          <a:xfrm>
            <a:off x="-3796" y="-21255"/>
            <a:ext cx="7529269" cy="6900510"/>
          </a:xfrm>
          <a:prstGeom prst="rect">
            <a:avLst/>
          </a:prstGeom>
        </p:spPr>
      </p:pic>
      <p:sp>
        <p:nvSpPr>
          <p:cNvPr id="5" name="TextBox 4">
            <a:extLst>
              <a:ext uri="{FF2B5EF4-FFF2-40B4-BE49-F238E27FC236}">
                <a16:creationId xmlns:a16="http://schemas.microsoft.com/office/drawing/2014/main" id="{211DF0ED-6AB5-8278-CA90-A65556B1B5AF}"/>
              </a:ext>
            </a:extLst>
          </p:cNvPr>
          <p:cNvSpPr txBox="1"/>
          <p:nvPr/>
        </p:nvSpPr>
        <p:spPr>
          <a:xfrm>
            <a:off x="8016641" y="2286000"/>
            <a:ext cx="3410309" cy="384480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defTabSz="914400">
              <a:lnSpc>
                <a:spcPct val="90000"/>
              </a:lnSpc>
              <a:spcAft>
                <a:spcPts val="600"/>
              </a:spcAft>
              <a:buFont typeface="Arial" panose="020B0604020202020204" pitchFamily="34" charset="0"/>
              <a:buChar char="•"/>
            </a:pPr>
            <a:r>
              <a:rPr lang="en-US" sz="2800">
                <a:solidFill>
                  <a:schemeClr val="tx1">
                    <a:alpha val="60000"/>
                  </a:schemeClr>
                </a:solidFill>
              </a:rPr>
              <a:t>Side – by –Side Box Plot Without Outliers</a:t>
            </a:r>
          </a:p>
        </p:txBody>
      </p:sp>
    </p:spTree>
    <p:extLst>
      <p:ext uri="{BB962C8B-B14F-4D97-AF65-F5344CB8AC3E}">
        <p14:creationId xmlns:p14="http://schemas.microsoft.com/office/powerpoint/2010/main" val="4173422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1AC6A30-4F22-4C0F-B278-19C5B8A80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1">
            <a:extLst>
              <a:ext uri="{FF2B5EF4-FFF2-40B4-BE49-F238E27FC236}">
                <a16:creationId xmlns:a16="http://schemas.microsoft.com/office/drawing/2014/main" id="{BB4335AD-65B1-44E4-90AF-264024FE4B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12191999"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CED2D-682E-F1E8-7B9F-DE9671852847}"/>
              </a:ext>
            </a:extLst>
          </p:cNvPr>
          <p:cNvSpPr>
            <a:spLocks noGrp="1"/>
          </p:cNvSpPr>
          <p:nvPr>
            <p:ph type="title"/>
          </p:nvPr>
        </p:nvSpPr>
        <p:spPr>
          <a:xfrm>
            <a:off x="3970366" y="609600"/>
            <a:ext cx="4267200" cy="1351472"/>
          </a:xfrm>
        </p:spPr>
        <p:txBody>
          <a:bodyPr>
            <a:normAutofit/>
          </a:bodyPr>
          <a:lstStyle/>
          <a:p>
            <a:pPr algn="ctr"/>
            <a:r>
              <a:rPr lang="en-IN" sz="3400">
                <a:solidFill>
                  <a:schemeClr val="tx1">
                    <a:lumMod val="85000"/>
                    <a:lumOff val="15000"/>
                  </a:schemeClr>
                </a:solidFill>
                <a:cs typeface="Calibri Light"/>
              </a:rPr>
              <a:t>Machine Learning Model Implementation</a:t>
            </a:r>
            <a:endParaRPr lang="en-IN" sz="3400">
              <a:solidFill>
                <a:schemeClr val="tx1">
                  <a:lumMod val="85000"/>
                  <a:lumOff val="15000"/>
                </a:schemeClr>
              </a:solidFill>
            </a:endParaRPr>
          </a:p>
        </p:txBody>
      </p:sp>
      <p:pic>
        <p:nvPicPr>
          <p:cNvPr id="4" name="Picture 4" descr="A picture containing text, stage&#10;&#10;Description automatically generated">
            <a:extLst>
              <a:ext uri="{FF2B5EF4-FFF2-40B4-BE49-F238E27FC236}">
                <a16:creationId xmlns:a16="http://schemas.microsoft.com/office/drawing/2014/main" id="{74071CB6-ABEF-4F2E-36F3-756D29104B51}"/>
              </a:ext>
            </a:extLst>
          </p:cNvPr>
          <p:cNvPicPr>
            <a:picLocks noChangeAspect="1"/>
          </p:cNvPicPr>
          <p:nvPr/>
        </p:nvPicPr>
        <p:blipFill rotWithShape="1">
          <a:blip r:embed="rId2"/>
          <a:srcRect l="16466" r="47159"/>
          <a:stretch/>
        </p:blipFill>
        <p:spPr>
          <a:xfrm>
            <a:off x="3" y="1"/>
            <a:ext cx="3695699" cy="6858001"/>
          </a:xfrm>
          <a:custGeom>
            <a:avLst/>
            <a:gdLst/>
            <a:ahLst/>
            <a:cxnLst/>
            <a:rect l="l" t="t" r="r" b="b"/>
            <a:pathLst>
              <a:path w="3695699" h="6858001">
                <a:moveTo>
                  <a:pt x="0" y="0"/>
                </a:moveTo>
                <a:lnTo>
                  <a:pt x="3435129" y="0"/>
                </a:lnTo>
                <a:lnTo>
                  <a:pt x="3430599" y="17349"/>
                </a:lnTo>
                <a:cubicBezTo>
                  <a:pt x="3437542" y="19835"/>
                  <a:pt x="3423757" y="30822"/>
                  <a:pt x="3427683" y="38871"/>
                </a:cubicBezTo>
                <a:cubicBezTo>
                  <a:pt x="3431230" y="44698"/>
                  <a:pt x="3427877" y="49388"/>
                  <a:pt x="3427096" y="55116"/>
                </a:cubicBezTo>
                <a:cubicBezTo>
                  <a:pt x="3429620" y="62945"/>
                  <a:pt x="3421946" y="87211"/>
                  <a:pt x="3417356" y="93331"/>
                </a:cubicBezTo>
                <a:cubicBezTo>
                  <a:pt x="3401974" y="107607"/>
                  <a:pt x="3409629" y="143436"/>
                  <a:pt x="3397765" y="155370"/>
                </a:cubicBezTo>
                <a:cubicBezTo>
                  <a:pt x="3395800" y="159886"/>
                  <a:pt x="3394789" y="164378"/>
                  <a:pt x="3394373" y="168831"/>
                </a:cubicBezTo>
                <a:lnTo>
                  <a:pt x="3394553" y="181402"/>
                </a:lnTo>
                <a:lnTo>
                  <a:pt x="3397293" y="185192"/>
                </a:lnTo>
                <a:lnTo>
                  <a:pt x="3395923" y="192756"/>
                </a:lnTo>
                <a:cubicBezTo>
                  <a:pt x="3396018" y="193497"/>
                  <a:pt x="3396112" y="194237"/>
                  <a:pt x="3396207" y="194978"/>
                </a:cubicBezTo>
                <a:cubicBezTo>
                  <a:pt x="3396531" y="199154"/>
                  <a:pt x="3396856" y="203330"/>
                  <a:pt x="3397180" y="207506"/>
                </a:cubicBezTo>
                <a:cubicBezTo>
                  <a:pt x="3382438" y="200939"/>
                  <a:pt x="3394549" y="241317"/>
                  <a:pt x="3383191" y="229051"/>
                </a:cubicBezTo>
                <a:cubicBezTo>
                  <a:pt x="3382519" y="234401"/>
                  <a:pt x="3381383" y="237332"/>
                  <a:pt x="3380194" y="239137"/>
                </a:cubicBezTo>
                <a:lnTo>
                  <a:pt x="3349267" y="310262"/>
                </a:lnTo>
                <a:lnTo>
                  <a:pt x="3344455" y="381704"/>
                </a:lnTo>
                <a:cubicBezTo>
                  <a:pt x="3343420" y="464598"/>
                  <a:pt x="3338482" y="511985"/>
                  <a:pt x="3327551" y="571873"/>
                </a:cubicBezTo>
                <a:cubicBezTo>
                  <a:pt x="3316620" y="631761"/>
                  <a:pt x="3309762" y="702429"/>
                  <a:pt x="3278869" y="741030"/>
                </a:cubicBezTo>
                <a:lnTo>
                  <a:pt x="3239259" y="957888"/>
                </a:lnTo>
                <a:cubicBezTo>
                  <a:pt x="3267597" y="1021376"/>
                  <a:pt x="3235647" y="1004478"/>
                  <a:pt x="3243890" y="1047869"/>
                </a:cubicBezTo>
                <a:cubicBezTo>
                  <a:pt x="3245988" y="1077107"/>
                  <a:pt x="3228006" y="1101189"/>
                  <a:pt x="3221700" y="1118244"/>
                </a:cubicBezTo>
                <a:cubicBezTo>
                  <a:pt x="3220198" y="1120922"/>
                  <a:pt x="3213346" y="1188569"/>
                  <a:pt x="3211078" y="1190394"/>
                </a:cubicBezTo>
                <a:cubicBezTo>
                  <a:pt x="3204899" y="1218939"/>
                  <a:pt x="3210276" y="1253036"/>
                  <a:pt x="3199704" y="1304585"/>
                </a:cubicBezTo>
                <a:cubicBezTo>
                  <a:pt x="3199438" y="1346246"/>
                  <a:pt x="3168623" y="1413431"/>
                  <a:pt x="3167741" y="1449444"/>
                </a:cubicBezTo>
                <a:cubicBezTo>
                  <a:pt x="3180911" y="1471132"/>
                  <a:pt x="3193362" y="1499173"/>
                  <a:pt x="3194410" y="1520667"/>
                </a:cubicBezTo>
                <a:cubicBezTo>
                  <a:pt x="3181228" y="1513763"/>
                  <a:pt x="3199978" y="1547097"/>
                  <a:pt x="3184473" y="1547038"/>
                </a:cubicBezTo>
                <a:cubicBezTo>
                  <a:pt x="3185153" y="1550949"/>
                  <a:pt x="3186303" y="1554741"/>
                  <a:pt x="3187573" y="1558550"/>
                </a:cubicBezTo>
                <a:lnTo>
                  <a:pt x="3188231" y="1560544"/>
                </a:lnTo>
                <a:lnTo>
                  <a:pt x="3188195" y="1568317"/>
                </a:lnTo>
                <a:lnTo>
                  <a:pt x="3191518" y="1570772"/>
                </a:lnTo>
                <a:lnTo>
                  <a:pt x="3193853" y="1582659"/>
                </a:lnTo>
                <a:cubicBezTo>
                  <a:pt x="3194213" y="1587070"/>
                  <a:pt x="3193997" y="1591769"/>
                  <a:pt x="3192857" y="1596890"/>
                </a:cubicBezTo>
                <a:cubicBezTo>
                  <a:pt x="3185716" y="1609144"/>
                  <a:pt x="3191593" y="1629575"/>
                  <a:pt x="3189686" y="1647479"/>
                </a:cubicBezTo>
                <a:lnTo>
                  <a:pt x="3187125" y="1655568"/>
                </a:lnTo>
                <a:cubicBezTo>
                  <a:pt x="3187259" y="1659315"/>
                  <a:pt x="3192418" y="1733399"/>
                  <a:pt x="3192552" y="1737146"/>
                </a:cubicBezTo>
                <a:cubicBezTo>
                  <a:pt x="3236684" y="1834597"/>
                  <a:pt x="3210475" y="1851660"/>
                  <a:pt x="3219437" y="1908917"/>
                </a:cubicBezTo>
                <a:lnTo>
                  <a:pt x="3220572" y="1915235"/>
                </a:lnTo>
                <a:cubicBezTo>
                  <a:pt x="3225642" y="1919319"/>
                  <a:pt x="3228448" y="1945519"/>
                  <a:pt x="3226946" y="1954447"/>
                </a:cubicBezTo>
                <a:cubicBezTo>
                  <a:pt x="3219553" y="1979351"/>
                  <a:pt x="3239504" y="2001442"/>
                  <a:pt x="3234148" y="2021397"/>
                </a:cubicBezTo>
                <a:cubicBezTo>
                  <a:pt x="3234224" y="2026740"/>
                  <a:pt x="3235084" y="2031233"/>
                  <a:pt x="3236424" y="2035173"/>
                </a:cubicBezTo>
                <a:lnTo>
                  <a:pt x="3241339" y="2045116"/>
                </a:lnTo>
                <a:lnTo>
                  <a:pt x="3233470" y="2098623"/>
                </a:lnTo>
                <a:cubicBezTo>
                  <a:pt x="3230495" y="2129687"/>
                  <a:pt x="3232618" y="2188321"/>
                  <a:pt x="3230016" y="2240964"/>
                </a:cubicBezTo>
                <a:cubicBezTo>
                  <a:pt x="3226602" y="2283982"/>
                  <a:pt x="3232644" y="2342030"/>
                  <a:pt x="3237809" y="2379644"/>
                </a:cubicBezTo>
                <a:cubicBezTo>
                  <a:pt x="3244462" y="2409884"/>
                  <a:pt x="3221747" y="2435219"/>
                  <a:pt x="3237054" y="2459103"/>
                </a:cubicBezTo>
                <a:cubicBezTo>
                  <a:pt x="3245536" y="2488997"/>
                  <a:pt x="3251426" y="2510390"/>
                  <a:pt x="3255285" y="2538679"/>
                </a:cubicBezTo>
                <a:cubicBezTo>
                  <a:pt x="3258296" y="2574322"/>
                  <a:pt x="3245460" y="2589819"/>
                  <a:pt x="3245073" y="2622720"/>
                </a:cubicBezTo>
                <a:lnTo>
                  <a:pt x="3252960" y="2736087"/>
                </a:lnTo>
                <a:cubicBezTo>
                  <a:pt x="3245577" y="2772183"/>
                  <a:pt x="3230063" y="2856752"/>
                  <a:pt x="3218681" y="2902964"/>
                </a:cubicBezTo>
                <a:cubicBezTo>
                  <a:pt x="3212624" y="2927969"/>
                  <a:pt x="3209733" y="2973979"/>
                  <a:pt x="3203641" y="3008786"/>
                </a:cubicBezTo>
                <a:cubicBezTo>
                  <a:pt x="3197547" y="3043595"/>
                  <a:pt x="3186644" y="3093251"/>
                  <a:pt x="3182123" y="3111815"/>
                </a:cubicBezTo>
                <a:lnTo>
                  <a:pt x="3176517" y="3120169"/>
                </a:lnTo>
                <a:lnTo>
                  <a:pt x="3177035" y="3121646"/>
                </a:lnTo>
                <a:cubicBezTo>
                  <a:pt x="3177423" y="3127588"/>
                  <a:pt x="3176129" y="3130763"/>
                  <a:pt x="3174093" y="3132705"/>
                </a:cubicBezTo>
                <a:lnTo>
                  <a:pt x="3171045" y="3134220"/>
                </a:lnTo>
                <a:lnTo>
                  <a:pt x="3168274" y="3141524"/>
                </a:lnTo>
                <a:lnTo>
                  <a:pt x="3160781" y="3155149"/>
                </a:lnTo>
                <a:cubicBezTo>
                  <a:pt x="3160949" y="3156237"/>
                  <a:pt x="3161116" y="3157326"/>
                  <a:pt x="3161284" y="3158414"/>
                </a:cubicBezTo>
                <a:lnTo>
                  <a:pt x="3152950" y="3180080"/>
                </a:lnTo>
                <a:lnTo>
                  <a:pt x="3153739" y="3180719"/>
                </a:lnTo>
                <a:cubicBezTo>
                  <a:pt x="3155321" y="3182647"/>
                  <a:pt x="3156128" y="3184999"/>
                  <a:pt x="3155342" y="3188313"/>
                </a:cubicBezTo>
                <a:cubicBezTo>
                  <a:pt x="3169797" y="3188216"/>
                  <a:pt x="3159934" y="3192271"/>
                  <a:pt x="3156340" y="3202049"/>
                </a:cubicBezTo>
                <a:cubicBezTo>
                  <a:pt x="3177988" y="3204083"/>
                  <a:pt x="3159779" y="3228842"/>
                  <a:pt x="3169832" y="3237938"/>
                </a:cubicBezTo>
                <a:cubicBezTo>
                  <a:pt x="3166705" y="3245075"/>
                  <a:pt x="3163793" y="3252659"/>
                  <a:pt x="3161244" y="3260564"/>
                </a:cubicBezTo>
                <a:lnTo>
                  <a:pt x="3160005" y="3265314"/>
                </a:lnTo>
                <a:cubicBezTo>
                  <a:pt x="3160063" y="3265371"/>
                  <a:pt x="3160124" y="3265428"/>
                  <a:pt x="3160184" y="3265486"/>
                </a:cubicBezTo>
                <a:cubicBezTo>
                  <a:pt x="3160345" y="3266694"/>
                  <a:pt x="3160101" y="3268319"/>
                  <a:pt x="3159279" y="3270659"/>
                </a:cubicBezTo>
                <a:lnTo>
                  <a:pt x="3157747" y="3273971"/>
                </a:lnTo>
                <a:lnTo>
                  <a:pt x="3155343" y="3283185"/>
                </a:lnTo>
                <a:cubicBezTo>
                  <a:pt x="3155517" y="3284422"/>
                  <a:pt x="3155689" y="3285657"/>
                  <a:pt x="3155860" y="3286893"/>
                </a:cubicBezTo>
                <a:lnTo>
                  <a:pt x="3158001" y="3289146"/>
                </a:lnTo>
                <a:lnTo>
                  <a:pt x="3157508" y="3289877"/>
                </a:lnTo>
                <a:cubicBezTo>
                  <a:pt x="3151604" y="3294411"/>
                  <a:pt x="3144966" y="3293561"/>
                  <a:pt x="3159853" y="3309833"/>
                </a:cubicBezTo>
                <a:cubicBezTo>
                  <a:pt x="3149181" y="3321561"/>
                  <a:pt x="3158789" y="3329345"/>
                  <a:pt x="3157392" y="3351579"/>
                </a:cubicBezTo>
                <a:cubicBezTo>
                  <a:pt x="3148710" y="3357083"/>
                  <a:pt x="3149361" y="3365079"/>
                  <a:pt x="3152871" y="3374240"/>
                </a:cubicBezTo>
                <a:cubicBezTo>
                  <a:pt x="3148885" y="3383513"/>
                  <a:pt x="3145239" y="3392740"/>
                  <a:pt x="3142119" y="3402557"/>
                </a:cubicBezTo>
                <a:lnTo>
                  <a:pt x="3138061" y="3419585"/>
                </a:lnTo>
                <a:lnTo>
                  <a:pt x="3139796" y="3424940"/>
                </a:lnTo>
                <a:cubicBezTo>
                  <a:pt x="3142520" y="3434326"/>
                  <a:pt x="3143300" y="3443700"/>
                  <a:pt x="3137669" y="3463264"/>
                </a:cubicBezTo>
                <a:cubicBezTo>
                  <a:pt x="3147380" y="3480689"/>
                  <a:pt x="3167781" y="3490510"/>
                  <a:pt x="3168140" y="3518969"/>
                </a:cubicBezTo>
                <a:cubicBezTo>
                  <a:pt x="3159473" y="3545761"/>
                  <a:pt x="3191152" y="3574399"/>
                  <a:pt x="3179206" y="3607864"/>
                </a:cubicBezTo>
                <a:cubicBezTo>
                  <a:pt x="3176757" y="3619813"/>
                  <a:pt x="3181069" y="3654600"/>
                  <a:pt x="3189125" y="3659839"/>
                </a:cubicBezTo>
                <a:cubicBezTo>
                  <a:pt x="3191518" y="3666815"/>
                  <a:pt x="3189857" y="3675779"/>
                  <a:pt x="3198077" y="3677681"/>
                </a:cubicBezTo>
                <a:cubicBezTo>
                  <a:pt x="3208136" y="3681475"/>
                  <a:pt x="3196345" y="3709561"/>
                  <a:pt x="3207094" y="3703876"/>
                </a:cubicBezTo>
                <a:cubicBezTo>
                  <a:pt x="3199084" y="3723751"/>
                  <a:pt x="3220453" y="3734396"/>
                  <a:pt x="3227016" y="3748633"/>
                </a:cubicBezTo>
                <a:cubicBezTo>
                  <a:pt x="3218663" y="3764666"/>
                  <a:pt x="3240667" y="3778725"/>
                  <a:pt x="3246806" y="3811324"/>
                </a:cubicBezTo>
                <a:cubicBezTo>
                  <a:pt x="3237058" y="3829063"/>
                  <a:pt x="3251097" y="3833247"/>
                  <a:pt x="3239091" y="3865102"/>
                </a:cubicBezTo>
                <a:cubicBezTo>
                  <a:pt x="3240755" y="3865725"/>
                  <a:pt x="3242340" y="3866659"/>
                  <a:pt x="3243800" y="3867874"/>
                </a:cubicBezTo>
                <a:cubicBezTo>
                  <a:pt x="3252276" y="3874935"/>
                  <a:pt x="3254724" y="3889782"/>
                  <a:pt x="3249268" y="3901031"/>
                </a:cubicBezTo>
                <a:cubicBezTo>
                  <a:pt x="3234180" y="3950514"/>
                  <a:pt x="3270886" y="3938724"/>
                  <a:pt x="3271850" y="3976535"/>
                </a:cubicBezTo>
                <a:cubicBezTo>
                  <a:pt x="3275333" y="4018513"/>
                  <a:pt x="3265836" y="4033210"/>
                  <a:pt x="3253128" y="4091308"/>
                </a:cubicBezTo>
                <a:cubicBezTo>
                  <a:pt x="3262530" y="4093945"/>
                  <a:pt x="3263925" y="4100312"/>
                  <a:pt x="3261491" y="4112665"/>
                </a:cubicBezTo>
                <a:cubicBezTo>
                  <a:pt x="3263824" y="4132845"/>
                  <a:pt x="3285122" y="4124005"/>
                  <a:pt x="3275235" y="4148543"/>
                </a:cubicBezTo>
                <a:cubicBezTo>
                  <a:pt x="3282222" y="4163609"/>
                  <a:pt x="3300717" y="4191930"/>
                  <a:pt x="3303406" y="4203059"/>
                </a:cubicBezTo>
                <a:cubicBezTo>
                  <a:pt x="3307769" y="4216879"/>
                  <a:pt x="3289765" y="4198911"/>
                  <a:pt x="3291377" y="4215304"/>
                </a:cubicBezTo>
                <a:cubicBezTo>
                  <a:pt x="3295421" y="4234470"/>
                  <a:pt x="3290844" y="4240556"/>
                  <a:pt x="3303627" y="4247412"/>
                </a:cubicBezTo>
                <a:cubicBezTo>
                  <a:pt x="3300302" y="4270043"/>
                  <a:pt x="3313094" y="4269840"/>
                  <a:pt x="3323715" y="4295574"/>
                </a:cubicBezTo>
                <a:cubicBezTo>
                  <a:pt x="3318854" y="4309546"/>
                  <a:pt x="3323708" y="4317748"/>
                  <a:pt x="3331757" y="4324626"/>
                </a:cubicBezTo>
                <a:cubicBezTo>
                  <a:pt x="3334500" y="4352298"/>
                  <a:pt x="3348521" y="4373553"/>
                  <a:pt x="3357571" y="4402594"/>
                </a:cubicBezTo>
                <a:cubicBezTo>
                  <a:pt x="3395421" y="4440113"/>
                  <a:pt x="3406716" y="4492429"/>
                  <a:pt x="3416883" y="4511276"/>
                </a:cubicBezTo>
                <a:lnTo>
                  <a:pt x="3418568" y="4515669"/>
                </a:lnTo>
                <a:cubicBezTo>
                  <a:pt x="3418685" y="4519956"/>
                  <a:pt x="3418801" y="4524244"/>
                  <a:pt x="3418918" y="4528531"/>
                </a:cubicBezTo>
                <a:cubicBezTo>
                  <a:pt x="3418727" y="4530191"/>
                  <a:pt x="3418537" y="4531850"/>
                  <a:pt x="3418346" y="4533510"/>
                </a:cubicBezTo>
                <a:cubicBezTo>
                  <a:pt x="3418215" y="4536889"/>
                  <a:pt x="3418462" y="4539065"/>
                  <a:pt x="3419005" y="4540494"/>
                </a:cubicBezTo>
                <a:lnTo>
                  <a:pt x="3424268" y="4595886"/>
                </a:lnTo>
                <a:cubicBezTo>
                  <a:pt x="3429156" y="4624362"/>
                  <a:pt x="3443934" y="4682306"/>
                  <a:pt x="3448330" y="4711348"/>
                </a:cubicBezTo>
                <a:lnTo>
                  <a:pt x="3445621" y="4714874"/>
                </a:lnTo>
                <a:cubicBezTo>
                  <a:pt x="3444103" y="4718397"/>
                  <a:pt x="3443735" y="4723077"/>
                  <a:pt x="3445980" y="4730345"/>
                </a:cubicBezTo>
                <a:lnTo>
                  <a:pt x="3446976" y="4731926"/>
                </a:lnTo>
                <a:lnTo>
                  <a:pt x="3443720" y="4745408"/>
                </a:lnTo>
                <a:cubicBezTo>
                  <a:pt x="3444756" y="4771155"/>
                  <a:pt x="3455466" y="4843107"/>
                  <a:pt x="3453194" y="4886406"/>
                </a:cubicBezTo>
                <a:cubicBezTo>
                  <a:pt x="3454856" y="4906631"/>
                  <a:pt x="3481235" y="5008239"/>
                  <a:pt x="3455210" y="5025296"/>
                </a:cubicBezTo>
                <a:cubicBezTo>
                  <a:pt x="3442202" y="5116320"/>
                  <a:pt x="3464654" y="5119078"/>
                  <a:pt x="3462841" y="5211091"/>
                </a:cubicBezTo>
                <a:cubicBezTo>
                  <a:pt x="3469390" y="5269669"/>
                  <a:pt x="3462794" y="5327391"/>
                  <a:pt x="3469385" y="5356669"/>
                </a:cubicBezTo>
                <a:cubicBezTo>
                  <a:pt x="3471479" y="5361935"/>
                  <a:pt x="3474277" y="5366825"/>
                  <a:pt x="3477268" y="5371683"/>
                </a:cubicBezTo>
                <a:lnTo>
                  <a:pt x="3478824" y="5374232"/>
                </a:lnTo>
                <a:lnTo>
                  <a:pt x="3486664" y="5427532"/>
                </a:lnTo>
                <a:lnTo>
                  <a:pt x="3499845" y="5523238"/>
                </a:lnTo>
                <a:cubicBezTo>
                  <a:pt x="3496480" y="5535759"/>
                  <a:pt x="3498126" y="5574631"/>
                  <a:pt x="3505782" y="5582050"/>
                </a:cubicBezTo>
                <a:cubicBezTo>
                  <a:pt x="3507640" y="5590169"/>
                  <a:pt x="3505294" y="5599602"/>
                  <a:pt x="3513368" y="5603412"/>
                </a:cubicBezTo>
                <a:cubicBezTo>
                  <a:pt x="3518549" y="5620896"/>
                  <a:pt x="3530454" y="5660930"/>
                  <a:pt x="3536869" y="5686953"/>
                </a:cubicBezTo>
                <a:cubicBezTo>
                  <a:pt x="3527290" y="5702684"/>
                  <a:pt x="3548216" y="5722678"/>
                  <a:pt x="3551859" y="5759548"/>
                </a:cubicBezTo>
                <a:cubicBezTo>
                  <a:pt x="3540751" y="5776843"/>
                  <a:pt x="3554471" y="5784377"/>
                  <a:pt x="3540024" y="5816599"/>
                </a:cubicBezTo>
                <a:cubicBezTo>
                  <a:pt x="3541640" y="5817630"/>
                  <a:pt x="3543154" y="5818984"/>
                  <a:pt x="3544521" y="5820619"/>
                </a:cubicBezTo>
                <a:cubicBezTo>
                  <a:pt x="3552455" y="5830118"/>
                  <a:pt x="3553767" y="5846834"/>
                  <a:pt x="3547449" y="5857956"/>
                </a:cubicBezTo>
                <a:cubicBezTo>
                  <a:pt x="3528571" y="5908761"/>
                  <a:pt x="3532186" y="5952107"/>
                  <a:pt x="3530253" y="5993572"/>
                </a:cubicBezTo>
                <a:cubicBezTo>
                  <a:pt x="3530522" y="6040113"/>
                  <a:pt x="3553891" y="6005695"/>
                  <a:pt x="3536734" y="6066404"/>
                </a:cubicBezTo>
                <a:cubicBezTo>
                  <a:pt x="3545935" y="6071268"/>
                  <a:pt x="3546842" y="6078512"/>
                  <a:pt x="3543461" y="6091477"/>
                </a:cubicBezTo>
                <a:cubicBezTo>
                  <a:pt x="3549602" y="6107585"/>
                  <a:pt x="3568275" y="6137061"/>
                  <a:pt x="3573577" y="6163051"/>
                </a:cubicBezTo>
                <a:cubicBezTo>
                  <a:pt x="3577046" y="6182032"/>
                  <a:pt x="3572259" y="6223892"/>
                  <a:pt x="3575275" y="6247420"/>
                </a:cubicBezTo>
                <a:cubicBezTo>
                  <a:pt x="3570217" y="6271412"/>
                  <a:pt x="3583023" y="6273898"/>
                  <a:pt x="3591673" y="6304222"/>
                </a:cubicBezTo>
                <a:cubicBezTo>
                  <a:pt x="3585743" y="6318440"/>
                  <a:pt x="3589967" y="6328418"/>
                  <a:pt x="3597489" y="6337624"/>
                </a:cubicBezTo>
                <a:cubicBezTo>
                  <a:pt x="3598113" y="6368401"/>
                  <a:pt x="3610504" y="6394558"/>
                  <a:pt x="3617330" y="6428161"/>
                </a:cubicBezTo>
                <a:cubicBezTo>
                  <a:pt x="3612404" y="6466489"/>
                  <a:pt x="3633001" y="6482393"/>
                  <a:pt x="3640218" y="6518318"/>
                </a:cubicBezTo>
                <a:cubicBezTo>
                  <a:pt x="3625420" y="6557419"/>
                  <a:pt x="3668862" y="6537820"/>
                  <a:pt x="3670788" y="6568733"/>
                </a:cubicBezTo>
                <a:cubicBezTo>
                  <a:pt x="3659124" y="6621466"/>
                  <a:pt x="3685482" y="6565072"/>
                  <a:pt x="3687763" y="6643164"/>
                </a:cubicBezTo>
                <a:cubicBezTo>
                  <a:pt x="3685396" y="6647995"/>
                  <a:pt x="3689317" y="6656838"/>
                  <a:pt x="3693097" y="6655183"/>
                </a:cubicBezTo>
                <a:cubicBezTo>
                  <a:pt x="3693444" y="6672318"/>
                  <a:pt x="3690193" y="6715787"/>
                  <a:pt x="3689847" y="6745974"/>
                </a:cubicBezTo>
                <a:cubicBezTo>
                  <a:pt x="3689583" y="6773144"/>
                  <a:pt x="3690048" y="6817635"/>
                  <a:pt x="3691023" y="6836306"/>
                </a:cubicBezTo>
                <a:lnTo>
                  <a:pt x="3695699" y="6858001"/>
                </a:lnTo>
                <a:lnTo>
                  <a:pt x="0" y="6858000"/>
                </a:lnTo>
                <a:close/>
              </a:path>
            </a:pathLst>
          </a:custGeom>
        </p:spPr>
      </p:pic>
      <p:sp>
        <p:nvSpPr>
          <p:cNvPr id="3" name="Content Placeholder 2">
            <a:extLst>
              <a:ext uri="{FF2B5EF4-FFF2-40B4-BE49-F238E27FC236}">
                <a16:creationId xmlns:a16="http://schemas.microsoft.com/office/drawing/2014/main" id="{57FBEE19-A070-0D47-08AF-C3E298AD7CFB}"/>
              </a:ext>
            </a:extLst>
          </p:cNvPr>
          <p:cNvSpPr>
            <a:spLocks noGrp="1"/>
          </p:cNvSpPr>
          <p:nvPr>
            <p:ph idx="1"/>
          </p:nvPr>
        </p:nvSpPr>
        <p:spPr>
          <a:xfrm>
            <a:off x="4198966" y="2147357"/>
            <a:ext cx="3810000" cy="4101042"/>
          </a:xfrm>
        </p:spPr>
        <p:txBody>
          <a:bodyPr vert="horz" lIns="91440" tIns="45720" rIns="91440" bIns="45720" rtlCol="0">
            <a:normAutofit/>
          </a:bodyPr>
          <a:lstStyle/>
          <a:p>
            <a:r>
              <a:rPr lang="en-IN" sz="2000" dirty="0">
                <a:solidFill>
                  <a:schemeClr val="tx1">
                    <a:lumMod val="85000"/>
                    <a:lumOff val="15000"/>
                  </a:schemeClr>
                </a:solidFill>
                <a:cs typeface="Calibri"/>
              </a:rPr>
              <a:t>Using various classification algorithms, we classify if a given machine fails or not</a:t>
            </a:r>
          </a:p>
          <a:p>
            <a:r>
              <a:rPr lang="en-IN" sz="2000" dirty="0">
                <a:solidFill>
                  <a:schemeClr val="tx1">
                    <a:lumMod val="85000"/>
                    <a:lumOff val="15000"/>
                  </a:schemeClr>
                </a:solidFill>
                <a:cs typeface="Calibri"/>
              </a:rPr>
              <a:t>Some of the models covered in our curriculum which are used for Classification are as follows:</a:t>
            </a:r>
          </a:p>
          <a:p>
            <a:pPr marL="0" indent="0">
              <a:buNone/>
            </a:pPr>
            <a:r>
              <a:rPr lang="en-IN" sz="2000" dirty="0">
                <a:solidFill>
                  <a:schemeClr val="tx1">
                    <a:lumMod val="85000"/>
                    <a:lumOff val="15000"/>
                  </a:schemeClr>
                </a:solidFill>
                <a:cs typeface="Calibri"/>
              </a:rPr>
              <a:t>     1) Logistic Regression</a:t>
            </a:r>
          </a:p>
          <a:p>
            <a:pPr marL="0" indent="0">
              <a:buNone/>
            </a:pPr>
            <a:r>
              <a:rPr lang="en-IN" sz="2000" dirty="0">
                <a:solidFill>
                  <a:schemeClr val="tx1">
                    <a:lumMod val="85000"/>
                    <a:lumOff val="15000"/>
                  </a:schemeClr>
                </a:solidFill>
                <a:cs typeface="Calibri"/>
              </a:rPr>
              <a:t>     2) Naive Bayes</a:t>
            </a:r>
          </a:p>
          <a:p>
            <a:pPr marL="0" indent="0">
              <a:buNone/>
            </a:pPr>
            <a:r>
              <a:rPr lang="en-IN" sz="2000" dirty="0">
                <a:solidFill>
                  <a:schemeClr val="tx1">
                    <a:lumMod val="85000"/>
                    <a:lumOff val="15000"/>
                  </a:schemeClr>
                </a:solidFill>
                <a:cs typeface="Calibri"/>
              </a:rPr>
              <a:t>     3) Support Vector Machine (SVM)</a:t>
            </a:r>
          </a:p>
          <a:p>
            <a:pPr marL="0" indent="0">
              <a:buNone/>
            </a:pPr>
            <a:r>
              <a:rPr lang="en-IN" sz="2000" dirty="0">
                <a:solidFill>
                  <a:schemeClr val="tx1">
                    <a:lumMod val="85000"/>
                    <a:lumOff val="15000"/>
                  </a:schemeClr>
                </a:solidFill>
                <a:cs typeface="Calibri"/>
              </a:rPr>
              <a:t>     4) Decision Tree classifier</a:t>
            </a:r>
          </a:p>
          <a:p>
            <a:pPr marL="0" indent="0">
              <a:buNone/>
            </a:pPr>
            <a:endParaRPr lang="en-IN" sz="2000" dirty="0">
              <a:solidFill>
                <a:schemeClr val="tx1">
                  <a:lumMod val="85000"/>
                  <a:lumOff val="15000"/>
                </a:schemeClr>
              </a:solidFill>
              <a:cs typeface="Calibri"/>
            </a:endParaRPr>
          </a:p>
        </p:txBody>
      </p:sp>
      <p:pic>
        <p:nvPicPr>
          <p:cNvPr id="5" name="Picture 5" descr="Diagram&#10;&#10;Description automatically generated">
            <a:extLst>
              <a:ext uri="{FF2B5EF4-FFF2-40B4-BE49-F238E27FC236}">
                <a16:creationId xmlns:a16="http://schemas.microsoft.com/office/drawing/2014/main" id="{1AB3706F-1BBA-6FF7-3DE2-294ED9B8EC5A}"/>
              </a:ext>
            </a:extLst>
          </p:cNvPr>
          <p:cNvPicPr>
            <a:picLocks noChangeAspect="1"/>
          </p:cNvPicPr>
          <p:nvPr/>
        </p:nvPicPr>
        <p:blipFill rotWithShape="1">
          <a:blip r:embed="rId3"/>
          <a:srcRect l="4100" r="13937"/>
          <a:stretch/>
        </p:blipFill>
        <p:spPr>
          <a:xfrm>
            <a:off x="8231893" y="10"/>
            <a:ext cx="3952001" cy="6857990"/>
          </a:xfrm>
          <a:custGeom>
            <a:avLst/>
            <a:gdLst/>
            <a:ahLst/>
            <a:cxnLst/>
            <a:rect l="l" t="t" r="r" b="b"/>
            <a:pathLst>
              <a:path w="3810000" h="6858000">
                <a:moveTo>
                  <a:pt x="95627" y="0"/>
                </a:moveTo>
                <a:lnTo>
                  <a:pt x="3810000" y="0"/>
                </a:lnTo>
                <a:lnTo>
                  <a:pt x="3810000" y="6858000"/>
                </a:lnTo>
                <a:lnTo>
                  <a:pt x="13132" y="6858000"/>
                </a:lnTo>
                <a:cubicBezTo>
                  <a:pt x="13183" y="6857363"/>
                  <a:pt x="13234" y="6856727"/>
                  <a:pt x="13284" y="6856090"/>
                </a:cubicBezTo>
                <a:lnTo>
                  <a:pt x="31566" y="6805847"/>
                </a:lnTo>
                <a:lnTo>
                  <a:pt x="30463" y="6715381"/>
                </a:lnTo>
                <a:cubicBezTo>
                  <a:pt x="29585" y="6714082"/>
                  <a:pt x="28597" y="6713038"/>
                  <a:pt x="27533" y="6712286"/>
                </a:cubicBezTo>
                <a:lnTo>
                  <a:pt x="31288" y="6698474"/>
                </a:lnTo>
                <a:lnTo>
                  <a:pt x="29901" y="6686264"/>
                </a:lnTo>
                <a:cubicBezTo>
                  <a:pt x="29591" y="6639749"/>
                  <a:pt x="29281" y="6593234"/>
                  <a:pt x="28971" y="6546719"/>
                </a:cubicBezTo>
                <a:cubicBezTo>
                  <a:pt x="23415" y="6502008"/>
                  <a:pt x="3087" y="6462057"/>
                  <a:pt x="310" y="6408337"/>
                </a:cubicBezTo>
                <a:cubicBezTo>
                  <a:pt x="-2468" y="6354617"/>
                  <a:pt x="14431" y="6312397"/>
                  <a:pt x="12307" y="6224401"/>
                </a:cubicBezTo>
                <a:lnTo>
                  <a:pt x="27152" y="6147415"/>
                </a:lnTo>
                <a:lnTo>
                  <a:pt x="39044" y="6093837"/>
                </a:lnTo>
                <a:cubicBezTo>
                  <a:pt x="47718" y="6039281"/>
                  <a:pt x="47985" y="5964495"/>
                  <a:pt x="46816" y="5915901"/>
                </a:cubicBezTo>
                <a:cubicBezTo>
                  <a:pt x="43189" y="5876557"/>
                  <a:pt x="47196" y="5863739"/>
                  <a:pt x="33533" y="5831562"/>
                </a:cubicBezTo>
                <a:cubicBezTo>
                  <a:pt x="27901" y="5792459"/>
                  <a:pt x="47408" y="5747455"/>
                  <a:pt x="46555" y="5710909"/>
                </a:cubicBezTo>
                <a:cubicBezTo>
                  <a:pt x="53188" y="5686865"/>
                  <a:pt x="49116" y="5615845"/>
                  <a:pt x="62461" y="5602222"/>
                </a:cubicBezTo>
                <a:cubicBezTo>
                  <a:pt x="64066" y="5572067"/>
                  <a:pt x="49594" y="5555548"/>
                  <a:pt x="56185" y="5529979"/>
                </a:cubicBezTo>
                <a:lnTo>
                  <a:pt x="67961" y="5458854"/>
                </a:lnTo>
                <a:lnTo>
                  <a:pt x="110939" y="5353584"/>
                </a:lnTo>
                <a:cubicBezTo>
                  <a:pt x="123070" y="5308303"/>
                  <a:pt x="110671" y="5307524"/>
                  <a:pt x="128276" y="5249764"/>
                </a:cubicBezTo>
                <a:cubicBezTo>
                  <a:pt x="137692" y="5218499"/>
                  <a:pt x="146153" y="5160067"/>
                  <a:pt x="156749" y="5116288"/>
                </a:cubicBezTo>
                <a:cubicBezTo>
                  <a:pt x="167347" y="5072508"/>
                  <a:pt x="184838" y="5010298"/>
                  <a:pt x="191855" y="4987089"/>
                </a:cubicBezTo>
                <a:lnTo>
                  <a:pt x="219824" y="4934095"/>
                </a:lnTo>
                <a:cubicBezTo>
                  <a:pt x="223315" y="4926170"/>
                  <a:pt x="231151" y="4920904"/>
                  <a:pt x="231137" y="4903120"/>
                </a:cubicBezTo>
                <a:lnTo>
                  <a:pt x="219738" y="4827391"/>
                </a:lnTo>
                <a:cubicBezTo>
                  <a:pt x="223928" y="4818620"/>
                  <a:pt x="227939" y="4809255"/>
                  <a:pt x="231597" y="4799440"/>
                </a:cubicBezTo>
                <a:lnTo>
                  <a:pt x="233480" y="4793512"/>
                </a:lnTo>
                <a:cubicBezTo>
                  <a:pt x="233423" y="4793432"/>
                  <a:pt x="233367" y="4793351"/>
                  <a:pt x="233310" y="4793271"/>
                </a:cubicBezTo>
                <a:cubicBezTo>
                  <a:pt x="233275" y="4791711"/>
                  <a:pt x="233728" y="4789662"/>
                  <a:pt x="234882" y="4786765"/>
                </a:cubicBezTo>
                <a:lnTo>
                  <a:pt x="236914" y="4782703"/>
                </a:lnTo>
                <a:lnTo>
                  <a:pt x="246329" y="4683644"/>
                </a:lnTo>
                <a:cubicBezTo>
                  <a:pt x="256294" y="4677568"/>
                  <a:pt x="256527" y="4667288"/>
                  <a:pt x="253823" y="4655204"/>
                </a:cubicBezTo>
                <a:cubicBezTo>
                  <a:pt x="259521" y="4631796"/>
                  <a:pt x="280440" y="4574275"/>
                  <a:pt x="280514" y="4543195"/>
                </a:cubicBezTo>
                <a:cubicBezTo>
                  <a:pt x="272112" y="4519880"/>
                  <a:pt x="251340" y="4505102"/>
                  <a:pt x="254268" y="4468722"/>
                </a:cubicBezTo>
                <a:cubicBezTo>
                  <a:pt x="266696" y="4435462"/>
                  <a:pt x="236001" y="4395418"/>
                  <a:pt x="252728" y="4353998"/>
                </a:cubicBezTo>
                <a:cubicBezTo>
                  <a:pt x="256750" y="4339008"/>
                  <a:pt x="256168" y="4294115"/>
                  <a:pt x="248123" y="4286542"/>
                </a:cubicBezTo>
                <a:cubicBezTo>
                  <a:pt x="246365" y="4277371"/>
                  <a:pt x="249194" y="4266107"/>
                  <a:pt x="240584" y="4262777"/>
                </a:cubicBezTo>
                <a:cubicBezTo>
                  <a:pt x="230221" y="4256829"/>
                  <a:pt x="246153" y="4222259"/>
                  <a:pt x="233949" y="4228340"/>
                </a:cubicBezTo>
                <a:cubicBezTo>
                  <a:pt x="244865" y="4203839"/>
                  <a:pt x="223150" y="4187902"/>
                  <a:pt x="217758" y="4169004"/>
                </a:cubicBezTo>
                <a:cubicBezTo>
                  <a:pt x="228596" y="4149446"/>
                  <a:pt x="206597" y="4129080"/>
                  <a:pt x="203797" y="4086781"/>
                </a:cubicBezTo>
                <a:cubicBezTo>
                  <a:pt x="216334" y="4065199"/>
                  <a:pt x="201740" y="4058317"/>
                  <a:pt x="218344" y="4018957"/>
                </a:cubicBezTo>
                <a:cubicBezTo>
                  <a:pt x="216630" y="4017979"/>
                  <a:pt x="215034" y="4016614"/>
                  <a:pt x="213609" y="4014902"/>
                </a:cubicBezTo>
                <a:cubicBezTo>
                  <a:pt x="205325" y="4004955"/>
                  <a:pt x="204424" y="3985729"/>
                  <a:pt x="211594" y="3971964"/>
                </a:cubicBezTo>
                <a:cubicBezTo>
                  <a:pt x="233561" y="3910433"/>
                  <a:pt x="230991" y="3860613"/>
                  <a:pt x="234357" y="3812226"/>
                </a:cubicBezTo>
                <a:cubicBezTo>
                  <a:pt x="235501" y="3758242"/>
                  <a:pt x="209185" y="3801364"/>
                  <a:pt x="229596" y="3728573"/>
                </a:cubicBezTo>
                <a:cubicBezTo>
                  <a:pt x="219804" y="3724174"/>
                  <a:pt x="219047" y="3715890"/>
                  <a:pt x="223099" y="3700384"/>
                </a:cubicBezTo>
                <a:cubicBezTo>
                  <a:pt x="222942" y="3674360"/>
                  <a:pt x="199034" y="3683312"/>
                  <a:pt x="212511" y="3653063"/>
                </a:cubicBezTo>
                <a:cubicBezTo>
                  <a:pt x="207582" y="3623616"/>
                  <a:pt x="199349" y="3555881"/>
                  <a:pt x="193522" y="3523704"/>
                </a:cubicBezTo>
                <a:cubicBezTo>
                  <a:pt x="199728" y="3495169"/>
                  <a:pt x="185963" y="3494025"/>
                  <a:pt x="177551" y="3460001"/>
                </a:cubicBezTo>
                <a:cubicBezTo>
                  <a:pt x="184399" y="3442692"/>
                  <a:pt x="180138" y="3431687"/>
                  <a:pt x="172293" y="3422022"/>
                </a:cubicBezTo>
                <a:cubicBezTo>
                  <a:pt x="172567" y="3386386"/>
                  <a:pt x="159982" y="3357707"/>
                  <a:pt x="153640" y="3319632"/>
                </a:cubicBezTo>
                <a:cubicBezTo>
                  <a:pt x="117352" y="3267571"/>
                  <a:pt x="111308" y="3199530"/>
                  <a:pt x="102580" y="3174350"/>
                </a:cubicBezTo>
                <a:lnTo>
                  <a:pt x="101281" y="3168555"/>
                </a:lnTo>
                <a:cubicBezTo>
                  <a:pt x="101655" y="3163067"/>
                  <a:pt x="102030" y="3157580"/>
                  <a:pt x="102403" y="3152092"/>
                </a:cubicBezTo>
                <a:lnTo>
                  <a:pt x="103597" y="3145797"/>
                </a:lnTo>
                <a:cubicBezTo>
                  <a:pt x="104132" y="3141497"/>
                  <a:pt x="104119" y="3138691"/>
                  <a:pt x="103701" y="3136806"/>
                </a:cubicBezTo>
                <a:lnTo>
                  <a:pt x="108221" y="3088993"/>
                </a:lnTo>
                <a:cubicBezTo>
                  <a:pt x="109464" y="3064872"/>
                  <a:pt x="113188" y="3030250"/>
                  <a:pt x="111158" y="2992081"/>
                </a:cubicBezTo>
                <a:cubicBezTo>
                  <a:pt x="109031" y="2944441"/>
                  <a:pt x="104226" y="2942439"/>
                  <a:pt x="105565" y="2902844"/>
                </a:cubicBezTo>
                <a:cubicBezTo>
                  <a:pt x="107874" y="2897323"/>
                  <a:pt x="101362" y="2801618"/>
                  <a:pt x="105102" y="2797375"/>
                </a:cubicBezTo>
                <a:cubicBezTo>
                  <a:pt x="86174" y="2744941"/>
                  <a:pt x="109804" y="2750735"/>
                  <a:pt x="107241" y="2691357"/>
                </a:cubicBezTo>
                <a:cubicBezTo>
                  <a:pt x="107811" y="2665349"/>
                  <a:pt x="115946" y="2561129"/>
                  <a:pt x="145888" y="2542201"/>
                </a:cubicBezTo>
                <a:cubicBezTo>
                  <a:pt x="170455" y="2427400"/>
                  <a:pt x="123634" y="2367849"/>
                  <a:pt x="136292" y="2250554"/>
                </a:cubicBezTo>
                <a:cubicBezTo>
                  <a:pt x="110877" y="2215639"/>
                  <a:pt x="134601" y="2180816"/>
                  <a:pt x="130310" y="2141581"/>
                </a:cubicBezTo>
                <a:cubicBezTo>
                  <a:pt x="154051" y="2149219"/>
                  <a:pt x="117587" y="2094975"/>
                  <a:pt x="144587" y="2089095"/>
                </a:cubicBezTo>
                <a:cubicBezTo>
                  <a:pt x="142952" y="2082142"/>
                  <a:pt x="140513" y="2075590"/>
                  <a:pt x="137867" y="2069059"/>
                </a:cubicBezTo>
                <a:lnTo>
                  <a:pt x="136492" y="2065634"/>
                </a:lnTo>
                <a:cubicBezTo>
                  <a:pt x="136216" y="2060851"/>
                  <a:pt x="135939" y="2056067"/>
                  <a:pt x="135663" y="2051284"/>
                </a:cubicBezTo>
                <a:lnTo>
                  <a:pt x="124268" y="1960184"/>
                </a:lnTo>
                <a:cubicBezTo>
                  <a:pt x="138968" y="1926370"/>
                  <a:pt x="111716" y="1914873"/>
                  <a:pt x="131257" y="1873060"/>
                </a:cubicBezTo>
                <a:cubicBezTo>
                  <a:pt x="136329" y="1857442"/>
                  <a:pt x="139083" y="1807624"/>
                  <a:pt x="131724" y="1797311"/>
                </a:cubicBezTo>
                <a:cubicBezTo>
                  <a:pt x="130673" y="1786740"/>
                  <a:pt x="134293" y="1774954"/>
                  <a:pt x="126063" y="1769201"/>
                </a:cubicBezTo>
                <a:cubicBezTo>
                  <a:pt x="116300" y="1760126"/>
                  <a:pt x="134551" y="1725705"/>
                  <a:pt x="122085" y="1729500"/>
                </a:cubicBezTo>
                <a:cubicBezTo>
                  <a:pt x="134648" y="1705012"/>
                  <a:pt x="114449" y="1682158"/>
                  <a:pt x="110543" y="1659949"/>
                </a:cubicBezTo>
                <a:cubicBezTo>
                  <a:pt x="122664" y="1640913"/>
                  <a:pt x="102513" y="1613087"/>
                  <a:pt x="102892" y="1565607"/>
                </a:cubicBezTo>
                <a:cubicBezTo>
                  <a:pt x="116835" y="1544742"/>
                  <a:pt x="102976" y="1533616"/>
                  <a:pt x="122245" y="1494057"/>
                </a:cubicBezTo>
                <a:cubicBezTo>
                  <a:pt x="120629" y="1492563"/>
                  <a:pt x="119160" y="1490668"/>
                  <a:pt x="117883" y="1488429"/>
                </a:cubicBezTo>
                <a:cubicBezTo>
                  <a:pt x="110465" y="1475431"/>
                  <a:pt x="111002" y="1453942"/>
                  <a:pt x="119083" y="1440433"/>
                </a:cubicBezTo>
                <a:cubicBezTo>
                  <a:pt x="145274" y="1377630"/>
                  <a:pt x="146438" y="1321884"/>
                  <a:pt x="153340" y="1269148"/>
                </a:cubicBezTo>
                <a:cubicBezTo>
                  <a:pt x="158467" y="1209690"/>
                  <a:pt x="129360" y="1251077"/>
                  <a:pt x="154855" y="1175439"/>
                </a:cubicBezTo>
                <a:cubicBezTo>
                  <a:pt x="145538" y="1168218"/>
                  <a:pt x="145408" y="1158868"/>
                  <a:pt x="150548" y="1142685"/>
                </a:cubicBezTo>
                <a:cubicBezTo>
                  <a:pt x="152321" y="1113850"/>
                  <a:pt x="128121" y="1118007"/>
                  <a:pt x="143630" y="1087778"/>
                </a:cubicBezTo>
                <a:cubicBezTo>
                  <a:pt x="139451" y="1064261"/>
                  <a:pt x="125971" y="1018012"/>
                  <a:pt x="125476" y="1001580"/>
                </a:cubicBezTo>
                <a:cubicBezTo>
                  <a:pt x="123958" y="976962"/>
                  <a:pt x="134851" y="962709"/>
                  <a:pt x="134526" y="940069"/>
                </a:cubicBezTo>
                <a:cubicBezTo>
                  <a:pt x="142751" y="909988"/>
                  <a:pt x="129284" y="905409"/>
                  <a:pt x="123523" y="865739"/>
                </a:cubicBezTo>
                <a:cubicBezTo>
                  <a:pt x="131549" y="848234"/>
                  <a:pt x="128173" y="835030"/>
                  <a:pt x="121164" y="822450"/>
                </a:cubicBezTo>
                <a:cubicBezTo>
                  <a:pt x="124077" y="783082"/>
                  <a:pt x="113811" y="748321"/>
                  <a:pt x="110389" y="704665"/>
                </a:cubicBezTo>
                <a:cubicBezTo>
                  <a:pt x="120144" y="656264"/>
                  <a:pt x="99869" y="633697"/>
                  <a:pt x="96299" y="587032"/>
                </a:cubicBezTo>
                <a:cubicBezTo>
                  <a:pt x="87861" y="539988"/>
                  <a:pt x="66571" y="452493"/>
                  <a:pt x="59759" y="422399"/>
                </a:cubicBezTo>
                <a:cubicBezTo>
                  <a:pt x="62865" y="416491"/>
                  <a:pt x="59682" y="404768"/>
                  <a:pt x="55429" y="406467"/>
                </a:cubicBezTo>
                <a:cubicBezTo>
                  <a:pt x="56742" y="400038"/>
                  <a:pt x="64884" y="384166"/>
                  <a:pt x="58062" y="383409"/>
                </a:cubicBezTo>
                <a:cubicBezTo>
                  <a:pt x="57210" y="351894"/>
                  <a:pt x="61145" y="320031"/>
                  <a:pt x="69487" y="290892"/>
                </a:cubicBezTo>
                <a:cubicBezTo>
                  <a:pt x="57686" y="231306"/>
                  <a:pt x="89539" y="260845"/>
                  <a:pt x="86198" y="217175"/>
                </a:cubicBezTo>
                <a:cubicBezTo>
                  <a:pt x="72715" y="183379"/>
                  <a:pt x="83646" y="168958"/>
                  <a:pt x="74643" y="129155"/>
                </a:cubicBezTo>
                <a:cubicBezTo>
                  <a:pt x="96697" y="112411"/>
                  <a:pt x="72236" y="90977"/>
                  <a:pt x="78417" y="74202"/>
                </a:cubicBezTo>
                <a:cubicBezTo>
                  <a:pt x="59029" y="57686"/>
                  <a:pt x="81827" y="29115"/>
                  <a:pt x="94183" y="4683"/>
                </a:cubicBezTo>
                <a:close/>
              </a:path>
            </a:pathLst>
          </a:custGeom>
        </p:spPr>
      </p:pic>
    </p:spTree>
    <p:extLst>
      <p:ext uri="{BB962C8B-B14F-4D97-AF65-F5344CB8AC3E}">
        <p14:creationId xmlns:p14="http://schemas.microsoft.com/office/powerpoint/2010/main" val="4271490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3076E-837E-B7B1-374C-A360B49D48E5}"/>
              </a:ext>
            </a:extLst>
          </p:cNvPr>
          <p:cNvSpPr>
            <a:spLocks noGrp="1"/>
          </p:cNvSpPr>
          <p:nvPr>
            <p:ph type="title"/>
          </p:nvPr>
        </p:nvSpPr>
        <p:spPr>
          <a:xfrm>
            <a:off x="589560" y="856180"/>
            <a:ext cx="4560584" cy="1128068"/>
          </a:xfrm>
        </p:spPr>
        <p:txBody>
          <a:bodyPr anchor="ctr">
            <a:normAutofit/>
          </a:bodyPr>
          <a:lstStyle/>
          <a:p>
            <a:r>
              <a:rPr lang="en-US" sz="4000">
                <a:cs typeface="Calibri Light"/>
              </a:rPr>
              <a:t>Logistic Regression</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60F6285-7D5A-0D91-ACD8-0750BE0CCF0C}"/>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2000">
                <a:cs typeface="Calibri"/>
              </a:rPr>
              <a:t>Binary classification in a logistic regression uses the Sigmoid function as the Cost function.</a:t>
            </a:r>
          </a:p>
          <a:p>
            <a:pPr marL="0" indent="0">
              <a:buNone/>
            </a:pPr>
            <a:r>
              <a:rPr lang="en-US" sz="2000">
                <a:cs typeface="Calibri"/>
              </a:rPr>
              <a:t>                                S= 1/(1+e^(-t))</a:t>
            </a:r>
          </a:p>
          <a:p>
            <a:pPr marL="285750" indent="-285750"/>
            <a:r>
              <a:rPr lang="en-US" sz="2000">
                <a:cs typeface="Calibri"/>
              </a:rPr>
              <a:t>Similarly for multiclass Classification a SoftMax function is used.</a:t>
            </a:r>
          </a:p>
          <a:p>
            <a:pPr marL="285750" indent="-285750"/>
            <a:r>
              <a:rPr lang="en-IN" sz="2000">
                <a:ea typeface="+mn-lt"/>
                <a:cs typeface="+mn-lt"/>
              </a:rPr>
              <a:t>Logistic regression is easier to implement, and interpret, and very efficient to train.</a:t>
            </a:r>
            <a:endParaRPr lang="en-US" sz="2000">
              <a:ea typeface="+mn-lt"/>
              <a:cs typeface="+mn-lt"/>
            </a:endParaRPr>
          </a:p>
          <a:p>
            <a:pPr marL="285750" indent="-285750"/>
            <a:endParaRPr lang="en-IN" sz="2000">
              <a:cs typeface="Calibri"/>
            </a:endParaRPr>
          </a:p>
          <a:p>
            <a:pPr marL="285750" indent="-285750"/>
            <a:endParaRPr lang="en-US" sz="20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3C4E9403-DDFF-54A6-15C1-3FF0249A2B48}"/>
              </a:ext>
            </a:extLst>
          </p:cNvPr>
          <p:cNvPicPr>
            <a:picLocks noChangeAspect="1"/>
          </p:cNvPicPr>
          <p:nvPr/>
        </p:nvPicPr>
        <p:blipFill rotWithShape="1">
          <a:blip r:embed="rId2"/>
          <a:srcRect l="20053" r="-3" b="-3"/>
          <a:stretch/>
        </p:blipFill>
        <p:spPr>
          <a:xfrm>
            <a:off x="5977788" y="799352"/>
            <a:ext cx="5425410" cy="5259296"/>
          </a:xfrm>
          <a:prstGeom prst="rect">
            <a:avLst/>
          </a:prstGeom>
        </p:spPr>
      </p:pic>
    </p:spTree>
    <p:extLst>
      <p:ext uri="{BB962C8B-B14F-4D97-AF65-F5344CB8AC3E}">
        <p14:creationId xmlns:p14="http://schemas.microsoft.com/office/powerpoint/2010/main" val="2905767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 name="Picture 8">
            <a:extLst>
              <a:ext uri="{FF2B5EF4-FFF2-40B4-BE49-F238E27FC236}">
                <a16:creationId xmlns:a16="http://schemas.microsoft.com/office/drawing/2014/main" id="{83BAF203-1619-4E5D-6BF0-45B31D8E130A}"/>
              </a:ext>
            </a:extLst>
          </p:cNvPr>
          <p:cNvPicPr>
            <a:picLocks noChangeAspect="1"/>
          </p:cNvPicPr>
          <p:nvPr/>
        </p:nvPicPr>
        <p:blipFill rotWithShape="1">
          <a:blip r:embed="rId2">
            <a:alphaModFix amt="35000"/>
          </a:blip>
          <a:srcRect t="20594" b="34316"/>
          <a:stretch/>
        </p:blipFill>
        <p:spPr>
          <a:xfrm>
            <a:off x="20" y="1"/>
            <a:ext cx="12191980" cy="6857999"/>
          </a:xfrm>
          <a:prstGeom prst="rect">
            <a:avLst/>
          </a:prstGeom>
        </p:spPr>
      </p:pic>
      <p:sp>
        <p:nvSpPr>
          <p:cNvPr id="5" name="Title 4">
            <a:extLst>
              <a:ext uri="{FF2B5EF4-FFF2-40B4-BE49-F238E27FC236}">
                <a16:creationId xmlns:a16="http://schemas.microsoft.com/office/drawing/2014/main" id="{E9C85A7E-A80C-D00E-7136-0FB28780C5BE}"/>
              </a:ext>
            </a:extLst>
          </p:cNvPr>
          <p:cNvSpPr>
            <a:spLocks noGrp="1"/>
          </p:cNvSpPr>
          <p:nvPr>
            <p:ph type="ctrTitle"/>
          </p:nvPr>
        </p:nvSpPr>
        <p:spPr>
          <a:xfrm>
            <a:off x="838201" y="1065862"/>
            <a:ext cx="3313164" cy="4726276"/>
          </a:xfrm>
        </p:spPr>
        <p:txBody>
          <a:bodyPr vert="horz" lIns="91440" tIns="45720" rIns="91440" bIns="45720" rtlCol="0" anchor="ctr">
            <a:normAutofit/>
          </a:bodyPr>
          <a:lstStyle/>
          <a:p>
            <a:pPr algn="r"/>
            <a:r>
              <a:rPr lang="en-US" sz="4000">
                <a:solidFill>
                  <a:srgbClr val="FFFFFF"/>
                </a:solidFill>
              </a:rPr>
              <a:t>Table Of Contents</a:t>
            </a:r>
          </a:p>
        </p:txBody>
      </p:sp>
      <p:sp>
        <p:nvSpPr>
          <p:cNvPr id="24" name="TextBox 6">
            <a:extLst>
              <a:ext uri="{FF2B5EF4-FFF2-40B4-BE49-F238E27FC236}">
                <a16:creationId xmlns:a16="http://schemas.microsoft.com/office/drawing/2014/main" id="{E14AC6FC-8567-179E-3874-889FE3E9DECD}"/>
              </a:ext>
            </a:extLst>
          </p:cNvPr>
          <p:cNvSpPr txBox="1"/>
          <p:nvPr/>
        </p:nvSpPr>
        <p:spPr>
          <a:xfrm>
            <a:off x="5155379" y="1065862"/>
            <a:ext cx="5744685" cy="4726276"/>
          </a:xfrm>
          <a:prstGeom prst="rect">
            <a:avLst/>
          </a:prstGeom>
        </p:spPr>
        <p:txBody>
          <a:bodyPr vert="horz" lIns="91440" tIns="45720" rIns="91440" bIns="45720" rtlCol="0" anchor="ctr">
            <a:normAutofit/>
          </a:bodyPr>
          <a:lstStyle/>
          <a:p>
            <a:pPr marL="342900" indent="-228600">
              <a:lnSpc>
                <a:spcPct val="90000"/>
              </a:lnSpc>
              <a:spcAft>
                <a:spcPts val="600"/>
              </a:spcAft>
              <a:buFont typeface="Arial" panose="020B0604020202020204" pitchFamily="34" charset="0"/>
              <a:buChar char="•"/>
            </a:pPr>
            <a:r>
              <a:rPr lang="en-US" sz="2000" dirty="0">
                <a:solidFill>
                  <a:srgbClr val="FFFFFF"/>
                </a:solidFill>
              </a:rPr>
              <a:t>Introduction</a:t>
            </a:r>
          </a:p>
          <a:p>
            <a:pPr marL="342900" indent="-228600">
              <a:lnSpc>
                <a:spcPct val="90000"/>
              </a:lnSpc>
              <a:spcAft>
                <a:spcPts val="600"/>
              </a:spcAft>
              <a:buFont typeface="Arial" panose="020B0604020202020204" pitchFamily="34" charset="0"/>
              <a:buChar char="•"/>
            </a:pPr>
            <a:r>
              <a:rPr lang="en-US" sz="2000" dirty="0">
                <a:solidFill>
                  <a:srgbClr val="FFFFFF"/>
                </a:solidFill>
              </a:rPr>
              <a:t>Data Description &amp; Source Link</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Data Features</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Exploratory Data Analysis (EDA)</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Feature Engineering</a:t>
            </a:r>
            <a:r>
              <a:rPr lang="en-US" sz="2000">
                <a:solidFill>
                  <a:srgbClr val="FFFFFF"/>
                </a:solidFill>
              </a:rPr>
              <a:t> &amp; EDA</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Model Implementation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Performance Evaluation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Conclusion</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r>
              <a:rPr lang="en-US" sz="2000" dirty="0">
                <a:solidFill>
                  <a:srgbClr val="FFFFFF"/>
                </a:solidFill>
              </a:rPr>
              <a:t>References</a:t>
            </a:r>
            <a:endParaRPr lang="en-US" sz="2000">
              <a:solidFill>
                <a:srgbClr val="FFFFFF"/>
              </a:solidFill>
              <a:cs typeface="Calibri"/>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a:p>
            <a:pPr marL="342900" indent="-228600">
              <a:lnSpc>
                <a:spcPct val="90000"/>
              </a:lnSpc>
              <a:spcAft>
                <a:spcPts val="600"/>
              </a:spcAft>
              <a:buFont typeface="Arial" panose="020B0604020202020204" pitchFamily="34" charset="0"/>
              <a:buChar char="•"/>
            </a:pPr>
            <a:endParaRPr lang="en-US" sz="2000" dirty="0">
              <a:solidFill>
                <a:srgbClr val="FFFFFF"/>
              </a:solidFill>
            </a:endParaRPr>
          </a:p>
        </p:txBody>
      </p:sp>
    </p:spTree>
    <p:extLst>
      <p:ext uri="{BB962C8B-B14F-4D97-AF65-F5344CB8AC3E}">
        <p14:creationId xmlns:p14="http://schemas.microsoft.com/office/powerpoint/2010/main" val="399310313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239BAD-B0F4-1498-4CA5-33F61BB238EE}"/>
              </a:ext>
            </a:extLst>
          </p:cNvPr>
          <p:cNvSpPr>
            <a:spLocks noGrp="1"/>
          </p:cNvSpPr>
          <p:nvPr>
            <p:ph type="title"/>
          </p:nvPr>
        </p:nvSpPr>
        <p:spPr>
          <a:xfrm>
            <a:off x="589560" y="856180"/>
            <a:ext cx="4560584" cy="1128068"/>
          </a:xfrm>
        </p:spPr>
        <p:txBody>
          <a:bodyPr anchor="ctr">
            <a:normAutofit/>
          </a:bodyPr>
          <a:lstStyle/>
          <a:p>
            <a:r>
              <a:rPr lang="en-US" sz="4000">
                <a:cs typeface="Calibri Light"/>
              </a:rPr>
              <a:t>Naïve Bayes Classifier</a:t>
            </a:r>
            <a:endParaRPr lang="en-US" sz="40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DD4D0AC-8EF9-0281-2A06-99923B7E8594}"/>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100">
                <a:cs typeface="Calibri"/>
              </a:rPr>
              <a:t>It is a simple model widely used due to its speed and faster learning rate. Bayes Theorem helps us calculate Probability of A happening provided B has occurred with an assumption that all the features are independent of each other.</a:t>
            </a:r>
          </a:p>
          <a:p>
            <a:r>
              <a:rPr lang="en-US" sz="1100">
                <a:cs typeface="Calibri"/>
              </a:rPr>
              <a:t>The following formulas is used to calculate probability and other metrics which are used to evaluate the model performance :-</a:t>
            </a:r>
            <a:endParaRPr lang="en-US" sz="1100">
              <a:ea typeface="+mn-lt"/>
              <a:cs typeface="+mn-lt"/>
            </a:endParaRPr>
          </a:p>
          <a:p>
            <a:pPr marL="0" indent="0">
              <a:buNone/>
            </a:pPr>
            <a:r>
              <a:rPr lang="en-IN" sz="1100">
                <a:ea typeface="+mn-lt"/>
                <a:cs typeface="+mn-lt"/>
              </a:rPr>
              <a:t>                     P(Class|Data)=  (P(Data|Class)*P(Class)) / P(Data)</a:t>
            </a:r>
            <a:endParaRPr lang="en-US" sz="1100">
              <a:ea typeface="+mn-lt"/>
              <a:cs typeface="+mn-lt"/>
            </a:endParaRPr>
          </a:p>
          <a:p>
            <a:pPr marL="0" indent="0">
              <a:buNone/>
            </a:pPr>
            <a:r>
              <a:rPr lang="en-US" sz="1100">
                <a:ea typeface="+mn-lt"/>
                <a:cs typeface="+mn-lt"/>
              </a:rPr>
              <a:t>                     Precision= True positive/(True Positive+ False Positive)</a:t>
            </a:r>
          </a:p>
          <a:p>
            <a:pPr marL="0" indent="0">
              <a:buNone/>
            </a:pPr>
            <a:r>
              <a:rPr lang="en-US" sz="1100">
                <a:ea typeface="+mn-lt"/>
                <a:cs typeface="+mn-lt"/>
              </a:rPr>
              <a:t>                     Recall= True positive/(True Positive +false Negative)</a:t>
            </a:r>
            <a:endParaRPr lang="en-US" sz="1100">
              <a:cs typeface="Calibri" panose="020F0502020204030204"/>
            </a:endParaRPr>
          </a:p>
          <a:p>
            <a:r>
              <a:rPr lang="en-US" sz="1100">
                <a:ea typeface="+mn-lt"/>
                <a:cs typeface="+mn-lt"/>
              </a:rPr>
              <a:t>A limitation of naïve Bayes is that, as the features are independent, if an individual likelihood is 0, the entire probability becomes 0.</a:t>
            </a:r>
          </a:p>
          <a:p>
            <a:r>
              <a:rPr lang="en-US" sz="1100">
                <a:ea typeface="+mn-lt"/>
                <a:cs typeface="+mn-lt"/>
              </a:rPr>
              <a:t>To avoid this problem, the concept of Laplace Smoothing is used, wherein the likelihood value is replaced by a constant, which eventually helps in comparing both the class probabilities.</a:t>
            </a:r>
          </a:p>
          <a:p>
            <a:pPr marL="0" indent="0">
              <a:buNone/>
            </a:pPr>
            <a:r>
              <a:rPr lang="en-IN" sz="1100">
                <a:ea typeface="+mn-lt"/>
                <a:cs typeface="+mn-lt"/>
              </a:rPr>
              <a:t>              </a:t>
            </a:r>
          </a:p>
          <a:p>
            <a:endParaRPr lang="en-US" sz="1100">
              <a:ea typeface="+mn-lt"/>
              <a:cs typeface="+mn-lt"/>
            </a:endParaRPr>
          </a:p>
          <a:p>
            <a:pPr marL="0" indent="0">
              <a:buNone/>
            </a:pPr>
            <a:r>
              <a:rPr lang="en-IN" sz="1100">
                <a:ea typeface="+mn-lt"/>
                <a:cs typeface="+mn-lt"/>
              </a:rPr>
              <a:t>           </a:t>
            </a:r>
            <a:endParaRPr lang="en-IN" sz="1100">
              <a:cs typeface="Calibri"/>
            </a:endParaRPr>
          </a:p>
          <a:p>
            <a:pPr marL="0" indent="0">
              <a:buNone/>
            </a:pPr>
            <a:endParaRPr lang="en-IN" sz="1100">
              <a:cs typeface="Calibri"/>
            </a:endParaRPr>
          </a:p>
          <a:p>
            <a:endParaRPr lang="en-US" sz="1100">
              <a:cs typeface="Calibri"/>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0F1C16F9-6532-E8F4-CD4B-7690CF5B7384}"/>
              </a:ext>
            </a:extLst>
          </p:cNvPr>
          <p:cNvPicPr>
            <a:picLocks noChangeAspect="1"/>
          </p:cNvPicPr>
          <p:nvPr/>
        </p:nvPicPr>
        <p:blipFill rotWithShape="1">
          <a:blip r:embed="rId2"/>
          <a:srcRect t="15722" r="2" b="23692"/>
          <a:stretch/>
        </p:blipFill>
        <p:spPr>
          <a:xfrm>
            <a:off x="5977788" y="799352"/>
            <a:ext cx="5425410" cy="5259296"/>
          </a:xfrm>
          <a:prstGeom prst="rect">
            <a:avLst/>
          </a:prstGeom>
        </p:spPr>
      </p:pic>
    </p:spTree>
    <p:extLst>
      <p:ext uri="{BB962C8B-B14F-4D97-AF65-F5344CB8AC3E}">
        <p14:creationId xmlns:p14="http://schemas.microsoft.com/office/powerpoint/2010/main" val="1076389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BF29E5-05D3-DA84-B809-C2A079F2F838}"/>
              </a:ext>
            </a:extLst>
          </p:cNvPr>
          <p:cNvSpPr>
            <a:spLocks noGrp="1"/>
          </p:cNvSpPr>
          <p:nvPr>
            <p:ph type="title"/>
          </p:nvPr>
        </p:nvSpPr>
        <p:spPr>
          <a:xfrm>
            <a:off x="589560" y="856180"/>
            <a:ext cx="4560584" cy="1128068"/>
          </a:xfrm>
        </p:spPr>
        <p:txBody>
          <a:bodyPr anchor="ctr">
            <a:normAutofit/>
          </a:bodyPr>
          <a:lstStyle/>
          <a:p>
            <a:r>
              <a:rPr lang="en-US" sz="3700">
                <a:cs typeface="Calibri Light"/>
              </a:rPr>
              <a:t>Support vector Machine(SVM)</a:t>
            </a:r>
            <a:endParaRPr lang="en-US" sz="3700"/>
          </a:p>
        </p:txBody>
      </p:sp>
      <p:grpSp>
        <p:nvGrpSpPr>
          <p:cNvPr id="13" name="Group 1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4" name="Rectangle 1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B010C1-C525-1201-84AA-378E8A599DE3}"/>
              </a:ext>
            </a:extLst>
          </p:cNvPr>
          <p:cNvSpPr>
            <a:spLocks noGrp="1"/>
          </p:cNvSpPr>
          <p:nvPr>
            <p:ph idx="1"/>
          </p:nvPr>
        </p:nvSpPr>
        <p:spPr>
          <a:xfrm>
            <a:off x="590719" y="2330505"/>
            <a:ext cx="4559425" cy="3979585"/>
          </a:xfrm>
        </p:spPr>
        <p:txBody>
          <a:bodyPr vert="horz" lIns="91440" tIns="45720" rIns="91440" bIns="45720" rtlCol="0" anchor="ctr">
            <a:normAutofit/>
          </a:bodyPr>
          <a:lstStyle/>
          <a:p>
            <a:r>
              <a:rPr lang="en-US" sz="1400">
                <a:cs typeface="Calibri"/>
              </a:rPr>
              <a:t>Out of multiple decision boundaries which separate the classifier, SVM gives us the best decision line which outperforms all other decision lines.</a:t>
            </a:r>
          </a:p>
          <a:p>
            <a:r>
              <a:rPr lang="en-US" sz="1400">
                <a:cs typeface="Calibri"/>
              </a:rPr>
              <a:t>It is a strong classifier and expensive as well, which separates the two classes from one another by maximizing the worst margin.</a:t>
            </a:r>
          </a:p>
          <a:p>
            <a:r>
              <a:rPr lang="en-US" sz="1400">
                <a:ea typeface="+mn-lt"/>
                <a:cs typeface="+mn-lt"/>
              </a:rPr>
              <a:t>The following are the types of SVM:-</a:t>
            </a:r>
          </a:p>
          <a:p>
            <a:pPr marL="0" indent="0">
              <a:buNone/>
            </a:pPr>
            <a:r>
              <a:rPr lang="en-US" sz="1400">
                <a:ea typeface="+mn-lt"/>
                <a:cs typeface="+mn-lt"/>
              </a:rPr>
              <a:t>       1) Hard Margin SVM (No misclassification of points is allowed)</a:t>
            </a:r>
          </a:p>
          <a:p>
            <a:pPr marL="0" indent="0">
              <a:buNone/>
            </a:pPr>
            <a:r>
              <a:rPr lang="en-US" sz="1400">
                <a:ea typeface="+mn-lt"/>
                <a:cs typeface="+mn-lt"/>
              </a:rPr>
              <a:t>       2) Soft Margin SVM (Allows some points to misclassify)</a:t>
            </a:r>
          </a:p>
          <a:p>
            <a:pPr marL="0" indent="0">
              <a:buNone/>
            </a:pPr>
            <a:r>
              <a:rPr lang="en-US" sz="1400">
                <a:ea typeface="+mn-lt"/>
                <a:cs typeface="+mn-lt"/>
              </a:rPr>
              <a:t>       3) Kernel  SVM (For data that does not exist in linear space)</a:t>
            </a:r>
            <a:endParaRPr lang="en-US" sz="1400">
              <a:cs typeface="Calibri"/>
            </a:endParaRPr>
          </a:p>
          <a:p>
            <a:r>
              <a:rPr lang="en-US" sz="1400">
                <a:cs typeface="Calibri"/>
              </a:rPr>
              <a:t>Deciding which SVM to apply also largely depends on the type of data we are dealing with.</a:t>
            </a:r>
          </a:p>
          <a:p>
            <a:endParaRPr lang="en-US" sz="1400">
              <a:cs typeface="Calibri"/>
            </a:endParaRPr>
          </a:p>
          <a:p>
            <a:pPr marL="0" indent="0">
              <a:buNone/>
            </a:pPr>
            <a:endParaRPr lang="en-US" sz="1400">
              <a:cs typeface="Calibri"/>
            </a:endParaRPr>
          </a:p>
        </p:txBody>
      </p:sp>
      <p:sp>
        <p:nvSpPr>
          <p:cNvPr id="19" name="Rectangle 1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FCAD9E24-61AC-5800-6B73-3E4DB779408B}"/>
              </a:ext>
            </a:extLst>
          </p:cNvPr>
          <p:cNvPicPr>
            <a:picLocks noChangeAspect="1"/>
          </p:cNvPicPr>
          <p:nvPr/>
        </p:nvPicPr>
        <p:blipFill rotWithShape="1">
          <a:blip r:embed="rId2"/>
          <a:srcRect r="4" b="580"/>
          <a:stretch/>
        </p:blipFill>
        <p:spPr>
          <a:xfrm>
            <a:off x="5977788" y="799352"/>
            <a:ext cx="5425410" cy="5259296"/>
          </a:xfrm>
          <a:prstGeom prst="rect">
            <a:avLst/>
          </a:prstGeom>
        </p:spPr>
      </p:pic>
    </p:spTree>
    <p:extLst>
      <p:ext uri="{BB962C8B-B14F-4D97-AF65-F5344CB8AC3E}">
        <p14:creationId xmlns:p14="http://schemas.microsoft.com/office/powerpoint/2010/main" val="2053602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345C11-B9EE-25E2-7308-D110942016D2}"/>
              </a:ext>
            </a:extLst>
          </p:cNvPr>
          <p:cNvSpPr>
            <a:spLocks noGrp="1"/>
          </p:cNvSpPr>
          <p:nvPr>
            <p:ph type="title"/>
          </p:nvPr>
        </p:nvSpPr>
        <p:spPr>
          <a:xfrm>
            <a:off x="589560" y="856180"/>
            <a:ext cx="4560584" cy="1128068"/>
          </a:xfrm>
        </p:spPr>
        <p:txBody>
          <a:bodyPr anchor="ctr">
            <a:normAutofit/>
          </a:bodyPr>
          <a:lstStyle/>
          <a:p>
            <a:r>
              <a:rPr lang="en-US" sz="3700">
                <a:cs typeface="Calibri Light"/>
              </a:rPr>
              <a:t>Decision Tree Classifier</a:t>
            </a:r>
            <a:endParaRPr lang="en-US" sz="3700"/>
          </a:p>
        </p:txBody>
      </p:sp>
      <p:grpSp>
        <p:nvGrpSpPr>
          <p:cNvPr id="11" name="Group 1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2"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2B15007-6E5F-5963-CD43-76EDB107B183}"/>
              </a:ext>
            </a:extLst>
          </p:cNvPr>
          <p:cNvSpPr>
            <a:spLocks noGrp="1"/>
          </p:cNvSpPr>
          <p:nvPr>
            <p:ph idx="1"/>
          </p:nvPr>
        </p:nvSpPr>
        <p:spPr>
          <a:xfrm>
            <a:off x="782171" y="2307478"/>
            <a:ext cx="4559425" cy="3979585"/>
          </a:xfrm>
        </p:spPr>
        <p:txBody>
          <a:bodyPr vert="horz" lIns="91440" tIns="45720" rIns="91440" bIns="45720" rtlCol="0" anchor="t">
            <a:normAutofit/>
          </a:bodyPr>
          <a:lstStyle/>
          <a:p>
            <a:r>
              <a:rPr lang="en-IN" sz="1400">
                <a:ea typeface="+mn-lt"/>
                <a:cs typeface="+mn-lt"/>
              </a:rPr>
              <a:t>Decision Tree classifiers are supervised machine learning models that use prelabelled data to make predictions.  </a:t>
            </a:r>
            <a:endParaRPr lang="en-US">
              <a:ea typeface="+mn-lt"/>
              <a:cs typeface="+mn-lt"/>
            </a:endParaRPr>
          </a:p>
          <a:p>
            <a:r>
              <a:rPr lang="en-IN" sz="1400">
                <a:ea typeface="+mn-lt"/>
                <a:cs typeface="+mn-lt"/>
              </a:rPr>
              <a:t>The Decision Tree follows an algorithm based on if-else-then loop.</a:t>
            </a:r>
            <a:endParaRPr lang="en-US">
              <a:ea typeface="+mn-lt"/>
              <a:cs typeface="+mn-lt"/>
            </a:endParaRPr>
          </a:p>
          <a:p>
            <a:r>
              <a:rPr lang="en-IN" sz="1400">
                <a:ea typeface="+mn-lt"/>
                <a:cs typeface="+mn-lt"/>
              </a:rPr>
              <a:t> Each node of a decision tree represents a decision point that splits into two leaf nodes. Each of these nodes represents the outcome of the decision and each of the decisions can also turn into decision nodes.  </a:t>
            </a:r>
            <a:endParaRPr lang="en-US">
              <a:ea typeface="+mn-lt"/>
              <a:cs typeface="+mn-lt"/>
            </a:endParaRPr>
          </a:p>
          <a:p>
            <a:r>
              <a:rPr lang="en-IN" sz="1400">
                <a:ea typeface="+mn-lt"/>
                <a:cs typeface="+mn-lt"/>
              </a:rPr>
              <a:t>Eventually, the different decisions will lead to a final classification.</a:t>
            </a:r>
            <a:endParaRPr lang="en-IN">
              <a:ea typeface="+mn-lt"/>
              <a:cs typeface="+mn-lt"/>
            </a:endParaRPr>
          </a:p>
        </p:txBody>
      </p:sp>
      <p:sp>
        <p:nvSpPr>
          <p:cNvPr id="17" name="Rectangle 1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iagram&#10;&#10;Description automatically generated">
            <a:extLst>
              <a:ext uri="{FF2B5EF4-FFF2-40B4-BE49-F238E27FC236}">
                <a16:creationId xmlns:a16="http://schemas.microsoft.com/office/drawing/2014/main" id="{A98991E6-33DD-2FA8-32F3-F1B93329B873}"/>
              </a:ext>
            </a:extLst>
          </p:cNvPr>
          <p:cNvPicPr>
            <a:picLocks noChangeAspect="1"/>
          </p:cNvPicPr>
          <p:nvPr/>
        </p:nvPicPr>
        <p:blipFill>
          <a:blip r:embed="rId2"/>
          <a:stretch>
            <a:fillRect/>
          </a:stretch>
        </p:blipFill>
        <p:spPr>
          <a:xfrm>
            <a:off x="6035489" y="2199586"/>
            <a:ext cx="4838699" cy="2705358"/>
          </a:xfrm>
          <a:prstGeom prst="rect">
            <a:avLst/>
          </a:prstGeom>
        </p:spPr>
      </p:pic>
    </p:spTree>
    <p:extLst>
      <p:ext uri="{BB962C8B-B14F-4D97-AF65-F5344CB8AC3E}">
        <p14:creationId xmlns:p14="http://schemas.microsoft.com/office/powerpoint/2010/main" val="3987611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68ECF7-2E73-85AD-2AC6-19D190C151F0}"/>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7200" kern="1200">
                <a:solidFill>
                  <a:schemeClr val="tx1"/>
                </a:solidFill>
                <a:latin typeface="+mj-lt"/>
                <a:ea typeface="+mj-ea"/>
                <a:cs typeface="+mj-cs"/>
              </a:rPr>
              <a:t>Results</a:t>
            </a:r>
          </a:p>
        </p:txBody>
      </p:sp>
      <p:graphicFrame>
        <p:nvGraphicFramePr>
          <p:cNvPr id="5" name="Content Placeholder 4">
            <a:extLst>
              <a:ext uri="{FF2B5EF4-FFF2-40B4-BE49-F238E27FC236}">
                <a16:creationId xmlns:a16="http://schemas.microsoft.com/office/drawing/2014/main" id="{C723CC74-D625-1849-82E5-1F44CC7C2014}"/>
              </a:ext>
            </a:extLst>
          </p:cNvPr>
          <p:cNvGraphicFramePr>
            <a:graphicFrameLocks/>
          </p:cNvGraphicFramePr>
          <p:nvPr>
            <p:extLst>
              <p:ext uri="{D42A27DB-BD31-4B8C-83A1-F6EECF244321}">
                <p14:modId xmlns:p14="http://schemas.microsoft.com/office/powerpoint/2010/main" val="3178677038"/>
              </p:ext>
            </p:extLst>
          </p:nvPr>
        </p:nvGraphicFramePr>
        <p:xfrm>
          <a:off x="621675" y="1825467"/>
          <a:ext cx="6589538" cy="2657475"/>
        </p:xfrm>
        <a:graphic>
          <a:graphicData uri="http://schemas.openxmlformats.org/drawingml/2006/table">
            <a:tbl>
              <a:tblPr firstRow="1" firstCol="1" bandRow="1">
                <a:noFill/>
                <a:tableStyleId>{5C22544A-7EE6-4342-B048-85BDC9FD1C3A}</a:tableStyleId>
              </a:tblPr>
              <a:tblGrid>
                <a:gridCol w="1429018">
                  <a:extLst>
                    <a:ext uri="{9D8B030D-6E8A-4147-A177-3AD203B41FA5}">
                      <a16:colId xmlns:a16="http://schemas.microsoft.com/office/drawing/2014/main" val="3966373972"/>
                    </a:ext>
                  </a:extLst>
                </a:gridCol>
                <a:gridCol w="1562154">
                  <a:extLst>
                    <a:ext uri="{9D8B030D-6E8A-4147-A177-3AD203B41FA5}">
                      <a16:colId xmlns:a16="http://schemas.microsoft.com/office/drawing/2014/main" val="2644258549"/>
                    </a:ext>
                  </a:extLst>
                </a:gridCol>
                <a:gridCol w="1374778">
                  <a:extLst>
                    <a:ext uri="{9D8B030D-6E8A-4147-A177-3AD203B41FA5}">
                      <a16:colId xmlns:a16="http://schemas.microsoft.com/office/drawing/2014/main" val="2746907765"/>
                    </a:ext>
                  </a:extLst>
                </a:gridCol>
                <a:gridCol w="914556">
                  <a:extLst>
                    <a:ext uri="{9D8B030D-6E8A-4147-A177-3AD203B41FA5}">
                      <a16:colId xmlns:a16="http://schemas.microsoft.com/office/drawing/2014/main" val="2813206136"/>
                    </a:ext>
                  </a:extLst>
                </a:gridCol>
                <a:gridCol w="1309032">
                  <a:extLst>
                    <a:ext uri="{9D8B030D-6E8A-4147-A177-3AD203B41FA5}">
                      <a16:colId xmlns:a16="http://schemas.microsoft.com/office/drawing/2014/main" val="1837425386"/>
                    </a:ext>
                  </a:extLst>
                </a:gridCol>
              </a:tblGrid>
              <a:tr h="1019397">
                <a:tc>
                  <a:txBody>
                    <a:bodyPr/>
                    <a:lstStyle/>
                    <a:p>
                      <a:endParaRPr lang="en-US" sz="1600" b="1">
                        <a:solidFill>
                          <a:srgbClr val="FFFFFF"/>
                        </a:solidFill>
                        <a:effectLst/>
                      </a:endParaRPr>
                    </a:p>
                  </a:txBody>
                  <a:tcPr marL="226225" marR="135735" marT="135735" marB="135735">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Logistic Regression</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Gaussian Naïve Bayes</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SVM</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1600" b="1">
                          <a:solidFill>
                            <a:srgbClr val="FFFFFF"/>
                          </a:solidFill>
                          <a:effectLst/>
                        </a:rPr>
                        <a:t>Decision Tree</a:t>
                      </a:r>
                    </a:p>
                  </a:txBody>
                  <a:tcPr marL="226225" marR="135735" marT="135735" marB="135735">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637406977"/>
                  </a:ext>
                </a:extLst>
              </a:tr>
              <a:tr h="546026">
                <a:tc>
                  <a:txBody>
                    <a:bodyPr/>
                    <a:lstStyle/>
                    <a:p>
                      <a:r>
                        <a:rPr lang="en-US" sz="1600" b="1">
                          <a:solidFill>
                            <a:srgbClr val="FFFFFF"/>
                          </a:solidFill>
                          <a:effectLst/>
                        </a:rPr>
                        <a:t>Precision </a:t>
                      </a:r>
                    </a:p>
                  </a:txBody>
                  <a:tcPr marL="226225" marR="135735" marT="135735" marB="135735">
                    <a:lnL w="38100" cap="flat" cmpd="sng" algn="ctr">
                      <a:noFill/>
                      <a:prstDash val="soli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636B68">
                        <a:alpha val="69804"/>
                      </a:srgbClr>
                    </a:solidFill>
                  </a:tcPr>
                </a:tc>
                <a:tc>
                  <a:txBody>
                    <a:bodyPr/>
                    <a:lstStyle/>
                    <a:p>
                      <a:r>
                        <a:rPr lang="en-US" sz="1600" dirty="0">
                          <a:solidFill>
                            <a:schemeClr val="tx1">
                              <a:lumMod val="85000"/>
                              <a:lumOff val="15000"/>
                            </a:schemeClr>
                          </a:solidFill>
                          <a:effectLst/>
                        </a:rPr>
                        <a:t>0.85</a:t>
                      </a:r>
                      <a:endParaRPr lang="en-US" dirty="0"/>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0.10</a:t>
                      </a:r>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0.61</a:t>
                      </a:r>
                    </a:p>
                  </a:txBody>
                  <a:tcPr marL="226225" marR="135735" marT="135735" marB="135735">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tc>
                  <a:txBody>
                    <a:bodyPr/>
                    <a:lstStyle/>
                    <a:p>
                      <a:r>
                        <a:rPr lang="en-US" sz="1600">
                          <a:solidFill>
                            <a:schemeClr val="tx1">
                              <a:lumMod val="85000"/>
                              <a:lumOff val="15000"/>
                            </a:schemeClr>
                          </a:solidFill>
                          <a:effectLst/>
                        </a:rPr>
                        <a:t>0.7</a:t>
                      </a:r>
                    </a:p>
                  </a:txBody>
                  <a:tcPr marL="226225" marR="135735" marT="135735" marB="135735">
                    <a:lnL w="38100" cap="flat" cmpd="sng" algn="ctr">
                      <a:solidFill>
                        <a:srgbClr val="FFFFFF"/>
                      </a:solidFill>
                      <a:prstDash val="solid"/>
                      <a:round/>
                      <a:headEnd type="none" w="med" len="med"/>
                      <a:tailEnd type="none" w="med" len="med"/>
                    </a:lnL>
                    <a:lnR w="12700" cmpd="sng">
                      <a:noFill/>
                      <a:prstDash val="solid"/>
                    </a:lnR>
                    <a:lnT w="38100" cap="flat" cmpd="sng" algn="ctr">
                      <a:solidFill>
                        <a:srgbClr val="FFFFFF"/>
                      </a:solidFill>
                      <a:prstDash val="solid"/>
                      <a:round/>
                      <a:headEnd type="none" w="med" len="med"/>
                      <a:tailEnd type="none" w="med" len="me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015760634"/>
                  </a:ext>
                </a:extLst>
              </a:tr>
              <a:tr h="546026">
                <a:tc>
                  <a:txBody>
                    <a:bodyPr/>
                    <a:lstStyle/>
                    <a:p>
                      <a:r>
                        <a:rPr lang="en-US" sz="1600" b="1">
                          <a:solidFill>
                            <a:srgbClr val="FFFFFF"/>
                          </a:solidFill>
                          <a:effectLst/>
                        </a:rPr>
                        <a:t>Recall</a:t>
                      </a:r>
                    </a:p>
                  </a:txBody>
                  <a:tcPr marL="226225" marR="135735" marT="135735" marB="13573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636B68">
                        <a:alpha val="69804"/>
                      </a:srgbClr>
                    </a:solidFill>
                  </a:tcPr>
                </a:tc>
                <a:tc>
                  <a:txBody>
                    <a:bodyPr/>
                    <a:lstStyle/>
                    <a:p>
                      <a:r>
                        <a:rPr lang="en-US" sz="1600" dirty="0">
                          <a:solidFill>
                            <a:schemeClr val="tx1">
                              <a:lumMod val="85000"/>
                              <a:lumOff val="15000"/>
                            </a:schemeClr>
                          </a:solidFill>
                          <a:effectLst/>
                        </a:rPr>
                        <a:t>0.89</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0.55</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0.63</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1600">
                          <a:solidFill>
                            <a:schemeClr val="tx1">
                              <a:lumMod val="85000"/>
                              <a:lumOff val="15000"/>
                            </a:schemeClr>
                          </a:solidFill>
                          <a:effectLst/>
                        </a:rPr>
                        <a:t>0.40</a:t>
                      </a:r>
                    </a:p>
                  </a:txBody>
                  <a:tcPr marL="226225" marR="135735" marT="135735" marB="135735">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1552959684"/>
                  </a:ext>
                </a:extLst>
              </a:tr>
              <a:tr h="546026">
                <a:tc>
                  <a:txBody>
                    <a:bodyPr/>
                    <a:lstStyle/>
                    <a:p>
                      <a:r>
                        <a:rPr lang="en-US" sz="1600" b="1">
                          <a:solidFill>
                            <a:srgbClr val="FFFFFF"/>
                          </a:solidFill>
                          <a:effectLst/>
                        </a:rPr>
                        <a:t>F1 Score</a:t>
                      </a:r>
                    </a:p>
                  </a:txBody>
                  <a:tcPr marL="226225" marR="135735" marT="135735" marB="135735">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noFill/>
                      <a:prstDash val="solid"/>
                    </a:lnB>
                    <a:solidFill>
                      <a:srgbClr val="636B68">
                        <a:alpha val="69804"/>
                      </a:srgbClr>
                    </a:solidFill>
                  </a:tcPr>
                </a:tc>
                <a:tc>
                  <a:txBody>
                    <a:bodyPr/>
                    <a:lstStyle/>
                    <a:p>
                      <a:r>
                        <a:rPr lang="en-US" sz="1600" dirty="0">
                          <a:solidFill>
                            <a:schemeClr val="tx1">
                              <a:lumMod val="85000"/>
                              <a:lumOff val="15000"/>
                            </a:schemeClr>
                          </a:solidFill>
                          <a:effectLst/>
                        </a:rPr>
                        <a:t>0.87</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dirty="0">
                          <a:solidFill>
                            <a:schemeClr val="tx1">
                              <a:lumMod val="85000"/>
                              <a:lumOff val="15000"/>
                            </a:schemeClr>
                          </a:solidFill>
                          <a:effectLst/>
                        </a:rPr>
                        <a:t>0.82</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dirty="0">
                          <a:solidFill>
                            <a:schemeClr val="tx1">
                              <a:lumMod val="85000"/>
                              <a:lumOff val="15000"/>
                            </a:schemeClr>
                          </a:solidFill>
                          <a:effectLst/>
                        </a:rPr>
                        <a:t>0.61</a:t>
                      </a:r>
                    </a:p>
                  </a:txBody>
                  <a:tcPr marL="226225" marR="135735" marT="135735" marB="135735">
                    <a:lnL w="38100" cap="flat" cmpd="sng" algn="ctr">
                      <a:solidFill>
                        <a:srgbClr val="FFFFFF"/>
                      </a:solid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30196"/>
                      </a:srgbClr>
                    </a:solidFill>
                  </a:tcPr>
                </a:tc>
                <a:tc>
                  <a:txBody>
                    <a:bodyPr/>
                    <a:lstStyle/>
                    <a:p>
                      <a:r>
                        <a:rPr lang="en-US" sz="1600" dirty="0">
                          <a:solidFill>
                            <a:schemeClr val="tx1">
                              <a:lumMod val="85000"/>
                              <a:lumOff val="15000"/>
                            </a:schemeClr>
                          </a:solidFill>
                          <a:effectLst/>
                        </a:rPr>
                        <a:t>0.51</a:t>
                      </a:r>
                    </a:p>
                  </a:txBody>
                  <a:tcPr marL="226225" marR="135735" marT="135735" marB="135735">
                    <a:lnL w="38100" cap="flat" cmpd="sng" algn="ctr">
                      <a:solidFill>
                        <a:srgbClr val="FFFFFF"/>
                      </a:solidFill>
                      <a:prstDash val="solid"/>
                    </a:lnL>
                    <a:lnR w="12700" cmpd="sng">
                      <a:noFill/>
                      <a:prstDash val="solid"/>
                    </a:lnR>
                    <a:lnT w="38100" cap="flat" cmpd="sng" algn="ctr">
                      <a:solidFill>
                        <a:srgbClr val="FFFFFF"/>
                      </a:solidFill>
                      <a:prstDash val="solid"/>
                    </a:lnT>
                    <a:lnB w="12700" cmpd="sng">
                      <a:noFill/>
                      <a:prstDash val="solid"/>
                    </a:lnB>
                    <a:solidFill>
                      <a:srgbClr val="878E8B">
                        <a:alpha val="30196"/>
                      </a:srgbClr>
                    </a:solidFill>
                  </a:tcPr>
                </a:tc>
                <a:extLst>
                  <a:ext uri="{0D108BD9-81ED-4DB2-BD59-A6C34878D82A}">
                    <a16:rowId xmlns:a16="http://schemas.microsoft.com/office/drawing/2014/main" val="1743479181"/>
                  </a:ext>
                </a:extLst>
              </a:tr>
            </a:tbl>
          </a:graphicData>
        </a:graphic>
      </p:graphicFrame>
    </p:spTree>
    <p:extLst>
      <p:ext uri="{BB962C8B-B14F-4D97-AF65-F5344CB8AC3E}">
        <p14:creationId xmlns:p14="http://schemas.microsoft.com/office/powerpoint/2010/main" val="4232268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86A03-81B5-67EE-3F5D-991A2E389913}"/>
              </a:ext>
            </a:extLst>
          </p:cNvPr>
          <p:cNvSpPr>
            <a:spLocks noGrp="1"/>
          </p:cNvSpPr>
          <p:nvPr>
            <p:ph type="title"/>
          </p:nvPr>
        </p:nvSpPr>
        <p:spPr>
          <a:xfrm>
            <a:off x="1045028" y="456188"/>
            <a:ext cx="9942716" cy="1554480"/>
          </a:xfrm>
        </p:spPr>
        <p:txBody>
          <a:bodyPr anchor="ctr">
            <a:normAutofit/>
          </a:bodyPr>
          <a:lstStyle/>
          <a:p>
            <a:r>
              <a:rPr lang="en-US" sz="4800" dirty="0">
                <a:cs typeface="Calibri Light"/>
              </a:rPr>
              <a:t>Conclusion</a:t>
            </a:r>
            <a:endParaRPr lang="en-US" sz="4800" dirty="0"/>
          </a:p>
        </p:txBody>
      </p:sp>
      <p:sp>
        <p:nvSpPr>
          <p:cNvPr id="3" name="Content Placeholder 2">
            <a:extLst>
              <a:ext uri="{FF2B5EF4-FFF2-40B4-BE49-F238E27FC236}">
                <a16:creationId xmlns:a16="http://schemas.microsoft.com/office/drawing/2014/main" id="{2D125415-90EF-CE59-4334-488EA4E009F8}"/>
              </a:ext>
            </a:extLst>
          </p:cNvPr>
          <p:cNvSpPr>
            <a:spLocks noGrp="1"/>
          </p:cNvSpPr>
          <p:nvPr>
            <p:ph idx="1"/>
          </p:nvPr>
        </p:nvSpPr>
        <p:spPr>
          <a:xfrm>
            <a:off x="1045028" y="1576560"/>
            <a:ext cx="9941319" cy="4565621"/>
          </a:xfrm>
        </p:spPr>
        <p:txBody>
          <a:bodyPr vert="horz" lIns="91440" tIns="45720" rIns="91440" bIns="45720" rtlCol="0" anchor="ctr">
            <a:normAutofit lnSpcReduction="10000"/>
          </a:bodyPr>
          <a:lstStyle/>
          <a:p>
            <a:pPr marL="0" indent="0">
              <a:buNone/>
            </a:pPr>
            <a:endParaRPr lang="en-US" sz="2000" dirty="0">
              <a:ea typeface="+mn-lt"/>
              <a:cs typeface="+mn-lt"/>
            </a:endParaRPr>
          </a:p>
          <a:p>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Few takeaways from the project are that when we used smoothing, Logistic performed the best after SVM, however, in the other scenario where smoothing wasn’t involved, SVM would work better but since on the 12 features, implementing the SVM was taking a lot of computation time, so we had to look past that for now. SVM performs poorly in imbalanced data.</a:t>
            </a:r>
          </a:p>
          <a:p>
            <a:r>
              <a:rPr lang="en-US" sz="1800" dirty="0">
                <a:effectLst/>
                <a:latin typeface="Calibri" panose="020F0502020204030204" pitchFamily="34" charset="0"/>
                <a:ea typeface="Calibri" panose="020F0502020204030204" pitchFamily="34" charset="0"/>
                <a:cs typeface="Times New Roman" panose="02020603050405020304" pitchFamily="18" charset="0"/>
              </a:rPr>
              <a:t>We can keep iterating the process of hyperparameter tuning optimize the performance scores as we are running more parameter combinations to finally obtain the precision and f-1 score of the models. However, it is a nerve wrecking and extremely long process</a:t>
            </a:r>
          </a:p>
          <a:p>
            <a:r>
              <a:rPr lang="en" sz="2000" dirty="0">
                <a:ea typeface="+mn-lt"/>
                <a:cs typeface="+mn-lt"/>
              </a:rPr>
              <a:t>Predictive Maintenance </a:t>
            </a:r>
            <a:r>
              <a:rPr lang="en" sz="2000" b="1" dirty="0">
                <a:ea typeface="+mn-lt"/>
                <a:cs typeface="+mn-lt"/>
              </a:rPr>
              <a:t>allows for safety compliance, preemptive corrective actions, and increased asset life</a:t>
            </a:r>
            <a:r>
              <a:rPr lang="en" sz="2000" dirty="0">
                <a:ea typeface="+mn-lt"/>
                <a:cs typeface="+mn-lt"/>
              </a:rPr>
              <a:t>. By looking ahead, and knowing what failure is likely to occur when, pre-emptive investigations, maintenance schedule adjustments, and repairs can be performed before the asset fails</a:t>
            </a:r>
          </a:p>
          <a:p>
            <a:r>
              <a:rPr lang="en-US" sz="2000" dirty="0">
                <a:cs typeface="Calibri"/>
              </a:rPr>
              <a:t>It will ultimately aid in the lifespan of machines and the cost of maintaining them at different period of times</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98411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Freeform: Shape 12">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5884F8C6-7519-751C-A5BD-B7677D4EDB8C}"/>
              </a:ext>
            </a:extLst>
          </p:cNvPr>
          <p:cNvSpPr txBox="1"/>
          <p:nvPr/>
        </p:nvSpPr>
        <p:spPr>
          <a:xfrm>
            <a:off x="1524003" y="1999615"/>
            <a:ext cx="9144000" cy="276402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defTabSz="914400">
              <a:lnSpc>
                <a:spcPct val="90000"/>
              </a:lnSpc>
              <a:spcBef>
                <a:spcPct val="0"/>
              </a:spcBef>
              <a:spcAft>
                <a:spcPts val="600"/>
              </a:spcAft>
            </a:pPr>
            <a:r>
              <a:rPr lang="en-US" sz="7200" kern="1200">
                <a:solidFill>
                  <a:schemeClr val="tx1"/>
                </a:solidFill>
                <a:latin typeface="+mj-lt"/>
                <a:ea typeface="+mj-ea"/>
                <a:cs typeface="+mj-cs"/>
              </a:rPr>
              <a:t>Thank you</a:t>
            </a:r>
          </a:p>
        </p:txBody>
      </p:sp>
      <p:sp>
        <p:nvSpPr>
          <p:cNvPr id="15" name="Rectangle 14">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6952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64DC59-734C-8DF9-6EFB-09DA6B16A7B4}"/>
              </a:ext>
            </a:extLst>
          </p:cNvPr>
          <p:cNvSpPr>
            <a:spLocks noGrp="1"/>
          </p:cNvSpPr>
          <p:nvPr>
            <p:ph type="title"/>
          </p:nvPr>
        </p:nvSpPr>
        <p:spPr>
          <a:xfrm>
            <a:off x="589560" y="856180"/>
            <a:ext cx="5279408" cy="1128068"/>
          </a:xfrm>
        </p:spPr>
        <p:txBody>
          <a:bodyPr anchor="ctr">
            <a:normAutofit/>
          </a:bodyPr>
          <a:lstStyle/>
          <a:p>
            <a:r>
              <a:rPr lang="en-IN" sz="4000"/>
              <a:t>INTRODUCTION</a:t>
            </a:r>
          </a:p>
        </p:txBody>
      </p:sp>
      <p:grpSp>
        <p:nvGrpSpPr>
          <p:cNvPr id="17"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931E0D0-D803-C1E8-3126-D6D01C32025B}"/>
              </a:ext>
            </a:extLst>
          </p:cNvPr>
          <p:cNvSpPr>
            <a:spLocks noGrp="1"/>
          </p:cNvSpPr>
          <p:nvPr>
            <p:ph idx="1"/>
          </p:nvPr>
        </p:nvSpPr>
        <p:spPr>
          <a:xfrm>
            <a:off x="590719" y="2330505"/>
            <a:ext cx="5278066" cy="3979585"/>
          </a:xfrm>
        </p:spPr>
        <p:txBody>
          <a:bodyPr vert="horz" lIns="91440" tIns="45720" rIns="91440" bIns="45720" rtlCol="0" anchor="ctr">
            <a:normAutofit/>
          </a:bodyPr>
          <a:lstStyle/>
          <a:p>
            <a:pPr marL="0">
              <a:spcBef>
                <a:spcPts val="0"/>
              </a:spcBef>
              <a:spcAft>
                <a:spcPts val="800"/>
              </a:spcAft>
            </a:pPr>
            <a:r>
              <a:rPr lang="en-IN" sz="1100">
                <a:latin typeface="Calibri"/>
                <a:ea typeface="Calibri" panose="020F0502020204030204" pitchFamily="34" charset="0"/>
                <a:cs typeface="Times New Roman"/>
              </a:rPr>
              <a:t>The world has been at the forefront of development in Industrialization and modernization for the past two decades.</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Industries involved in production comprise of power plants which are         loaded with heavy machinery. Their extensive and continuous use makes it  imperative for a timely scheduling of maintenance activities for these machines.</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There are numerous maintenance techniques used of which predictive maintenance is one which schedules maintenance at the most cost efficient and convenient moment, allowing the equipment's lifespan to be optimized to its fullest before it gets compromised.</a:t>
            </a:r>
            <a:endParaRPr lang="en-US" sz="1100">
              <a:latin typeface="Calibri"/>
              <a:ea typeface="Calibri" panose="020F0502020204030204" pitchFamily="34" charset="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 </a:t>
            </a:r>
            <a:r>
              <a:rPr lang="en-IN" sz="1100">
                <a:effectLst/>
                <a:latin typeface="Calibri"/>
                <a:ea typeface="Calibri" panose="020F0502020204030204" pitchFamily="34" charset="0"/>
                <a:cs typeface="Times New Roman"/>
              </a:rPr>
              <a:t>Early on, it was difficult to implement Predictive Maintenance due to a lack of sensors to generate data and computational resources to gather and analyse data.</a:t>
            </a:r>
            <a:r>
              <a:rPr lang="en-IN" sz="1100">
                <a:latin typeface="Calibri"/>
                <a:ea typeface="Calibri" panose="020F0502020204030204" pitchFamily="34" charset="0"/>
                <a:cs typeface="Times New Roman"/>
              </a:rPr>
              <a:t> Since the advent of technology, these sensors gather data and store in the system based on which the maintenance activities are scheduled.</a:t>
            </a:r>
            <a:endParaRPr lang="en-US" sz="1100">
              <a:cs typeface="Calibri" panose="020F0502020204030204"/>
            </a:endParaRPr>
          </a:p>
          <a:p>
            <a:pPr marL="0">
              <a:spcBef>
                <a:spcPts val="0"/>
              </a:spcBef>
              <a:spcAft>
                <a:spcPts val="800"/>
              </a:spcAft>
            </a:pPr>
            <a:r>
              <a:rPr lang="en-IN" sz="1100">
                <a:latin typeface="Calibri"/>
                <a:ea typeface="Calibri" panose="020F0502020204030204" pitchFamily="34" charset="0"/>
                <a:cs typeface="Times New Roman"/>
              </a:rPr>
              <a:t>The dataset shows five main factors like Air temperature, Process temperature, torque, tool wear and Rotational speed which can lead to a machine failure. It also shows five types of failures which eventually lead to machine failure.</a:t>
            </a:r>
            <a:endParaRPr lang="en-IN" sz="1100">
              <a:effectLst/>
              <a:latin typeface="Calibri"/>
              <a:ea typeface="Calibri" panose="020F0502020204030204" pitchFamily="34" charset="0"/>
              <a:cs typeface="Times New Roman" panose="02020603050405020304" pitchFamily="18" charset="0"/>
            </a:endParaRPr>
          </a:p>
          <a:p>
            <a:pPr marL="0">
              <a:spcBef>
                <a:spcPts val="0"/>
              </a:spcBef>
              <a:spcAft>
                <a:spcPts val="800"/>
              </a:spcAft>
            </a:pPr>
            <a:r>
              <a:rPr lang="en-IN" sz="1100">
                <a:latin typeface="Calibri"/>
                <a:ea typeface="Calibri" panose="020F0502020204030204" pitchFamily="34" charset="0"/>
                <a:cs typeface="Times New Roman"/>
              </a:rPr>
              <a:t>Aim :- To classify if a given machine is likely to fail or not based on a certain set of values of the features. This prediction allows timely scheduling of maintenance activities at a certain point in future.</a:t>
            </a:r>
            <a:endParaRPr lang="en-IN" sz="1100">
              <a:effectLst/>
              <a:latin typeface="Calibri"/>
              <a:ea typeface="Calibri" panose="020F0502020204030204" pitchFamily="34" charset="0"/>
              <a:cs typeface="Times New Roman"/>
            </a:endParaRPr>
          </a:p>
          <a:p>
            <a:endParaRPr lang="en-IN" sz="1100"/>
          </a:p>
        </p:txBody>
      </p:sp>
      <p:sp>
        <p:nvSpPr>
          <p:cNvPr id="29"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descr="A picture containing graphical user interface&#10;&#10;Description automatically generated">
            <a:extLst>
              <a:ext uri="{FF2B5EF4-FFF2-40B4-BE49-F238E27FC236}">
                <a16:creationId xmlns:a16="http://schemas.microsoft.com/office/drawing/2014/main" id="{5B9C27DB-21FE-CDAA-0958-853E5EBE77D3}"/>
              </a:ext>
            </a:extLst>
          </p:cNvPr>
          <p:cNvPicPr>
            <a:picLocks noChangeAspect="1"/>
          </p:cNvPicPr>
          <p:nvPr/>
        </p:nvPicPr>
        <p:blipFill>
          <a:blip r:embed="rId2"/>
          <a:stretch>
            <a:fillRect/>
          </a:stretch>
        </p:blipFill>
        <p:spPr>
          <a:xfrm>
            <a:off x="7083423" y="1110197"/>
            <a:ext cx="4397433" cy="146214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7">
            <a:extLst>
              <a:ext uri="{FF2B5EF4-FFF2-40B4-BE49-F238E27FC236}">
                <a16:creationId xmlns:a16="http://schemas.microsoft.com/office/drawing/2014/main" id="{097AB920-A64A-1012-75CF-EC3B033F460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83423" y="3868380"/>
            <a:ext cx="4395569" cy="2197784"/>
          </a:xfrm>
          <a:prstGeom prst="rect">
            <a:avLst/>
          </a:prstGeom>
        </p:spPr>
      </p:pic>
    </p:spTree>
    <p:extLst>
      <p:ext uri="{BB962C8B-B14F-4D97-AF65-F5344CB8AC3E}">
        <p14:creationId xmlns:p14="http://schemas.microsoft.com/office/powerpoint/2010/main" val="629643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9" name="Rectangle 41">
            <a:extLst>
              <a:ext uri="{FF2B5EF4-FFF2-40B4-BE49-F238E27FC236}">
                <a16:creationId xmlns:a16="http://schemas.microsoft.com/office/drawing/2014/main" id="{DCC231C8-C761-4B31-9B1C-C6D19248C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984D28-0622-FBFD-9851-570383C2FB94}"/>
              </a:ext>
            </a:extLst>
          </p:cNvPr>
          <p:cNvSpPr>
            <a:spLocks noGrp="1"/>
          </p:cNvSpPr>
          <p:nvPr>
            <p:ph type="title"/>
          </p:nvPr>
        </p:nvSpPr>
        <p:spPr>
          <a:xfrm>
            <a:off x="838200" y="557189"/>
            <a:ext cx="3374136" cy="5567891"/>
          </a:xfrm>
        </p:spPr>
        <p:txBody>
          <a:bodyPr>
            <a:normAutofit/>
          </a:bodyPr>
          <a:lstStyle/>
          <a:p>
            <a:r>
              <a:rPr lang="en-IN" sz="5200"/>
              <a:t>Data Description &amp; Source Link</a:t>
            </a:r>
          </a:p>
        </p:txBody>
      </p:sp>
      <p:graphicFrame>
        <p:nvGraphicFramePr>
          <p:cNvPr id="37" name="Content Placeholder 2">
            <a:extLst>
              <a:ext uri="{FF2B5EF4-FFF2-40B4-BE49-F238E27FC236}">
                <a16:creationId xmlns:a16="http://schemas.microsoft.com/office/drawing/2014/main" id="{91EA8161-1C6B-6C00-F4EE-59D02F103D10}"/>
              </a:ext>
            </a:extLst>
          </p:cNvPr>
          <p:cNvGraphicFramePr>
            <a:graphicFrameLocks noGrp="1"/>
          </p:cNvGraphicFramePr>
          <p:nvPr>
            <p:ph idx="1"/>
            <p:extLst>
              <p:ext uri="{D42A27DB-BD31-4B8C-83A1-F6EECF244321}">
                <p14:modId xmlns:p14="http://schemas.microsoft.com/office/powerpoint/2010/main" val="53229921"/>
              </p:ext>
            </p:extLst>
          </p:nvPr>
        </p:nvGraphicFramePr>
        <p:xfrm>
          <a:off x="4880296" y="553157"/>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8885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9" name="Rectangle 11">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83C6BEC5-2062-5BF0-30ED-48CA0A1DFC60}"/>
              </a:ext>
            </a:extLst>
          </p:cNvPr>
          <p:cNvSpPr>
            <a:spLocks noGrp="1"/>
          </p:cNvSpPr>
          <p:nvPr>
            <p:ph type="title"/>
          </p:nvPr>
        </p:nvSpPr>
        <p:spPr>
          <a:xfrm>
            <a:off x="8153400" y="818457"/>
            <a:ext cx="3322317" cy="2975876"/>
          </a:xfrm>
        </p:spPr>
        <p:txBody>
          <a:bodyPr vert="horz" lIns="91440" tIns="45720" rIns="91440" bIns="45720" rtlCol="0" anchor="b">
            <a:normAutofit/>
          </a:bodyPr>
          <a:lstStyle/>
          <a:p>
            <a:r>
              <a:rPr lang="en-US" kern="1200">
                <a:solidFill>
                  <a:schemeClr val="tx1"/>
                </a:solidFill>
                <a:latin typeface="+mj-lt"/>
                <a:ea typeface="+mj-ea"/>
                <a:cs typeface="+mj-cs"/>
              </a:rPr>
              <a:t>Data Features</a:t>
            </a:r>
          </a:p>
        </p:txBody>
      </p:sp>
      <p:cxnSp>
        <p:nvCxnSpPr>
          <p:cNvPr id="20" name="Straight Connector 13">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617861" y="1417320"/>
            <a:ext cx="0" cy="402336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7" name="Content Placeholder 6">
            <a:extLst>
              <a:ext uri="{FF2B5EF4-FFF2-40B4-BE49-F238E27FC236}">
                <a16:creationId xmlns:a16="http://schemas.microsoft.com/office/drawing/2014/main" id="{10AFFD19-BA67-D296-3ACC-DD8C62B1A26C}"/>
              </a:ext>
            </a:extLst>
          </p:cNvPr>
          <p:cNvGraphicFramePr>
            <a:graphicFrameLocks noGrp="1"/>
          </p:cNvGraphicFramePr>
          <p:nvPr>
            <p:ph idx="1"/>
            <p:extLst>
              <p:ext uri="{D42A27DB-BD31-4B8C-83A1-F6EECF244321}">
                <p14:modId xmlns:p14="http://schemas.microsoft.com/office/powerpoint/2010/main" val="161309262"/>
              </p:ext>
            </p:extLst>
          </p:nvPr>
        </p:nvGraphicFramePr>
        <p:xfrm>
          <a:off x="716280" y="754826"/>
          <a:ext cx="6436548" cy="5348354"/>
        </p:xfrm>
        <a:graphic>
          <a:graphicData uri="http://schemas.openxmlformats.org/drawingml/2006/table">
            <a:tbl>
              <a:tblPr firstRow="1" firstCol="1" bandRow="1">
                <a:noFill/>
                <a:tableStyleId>{5C22544A-7EE6-4342-B048-85BDC9FD1C3A}</a:tableStyleId>
              </a:tblPr>
              <a:tblGrid>
                <a:gridCol w="2595846">
                  <a:extLst>
                    <a:ext uri="{9D8B030D-6E8A-4147-A177-3AD203B41FA5}">
                      <a16:colId xmlns:a16="http://schemas.microsoft.com/office/drawing/2014/main" val="586202706"/>
                    </a:ext>
                  </a:extLst>
                </a:gridCol>
                <a:gridCol w="3840702">
                  <a:extLst>
                    <a:ext uri="{9D8B030D-6E8A-4147-A177-3AD203B41FA5}">
                      <a16:colId xmlns:a16="http://schemas.microsoft.com/office/drawing/2014/main" val="653583316"/>
                    </a:ext>
                  </a:extLst>
                </a:gridCol>
              </a:tblGrid>
              <a:tr h="277704">
                <a:tc>
                  <a:txBody>
                    <a:bodyPr/>
                    <a:lstStyle/>
                    <a:p>
                      <a:pPr marL="0" marR="0">
                        <a:lnSpc>
                          <a:spcPct val="107000"/>
                        </a:lnSpc>
                        <a:spcBef>
                          <a:spcPts val="0"/>
                        </a:spcBef>
                        <a:spcAft>
                          <a:spcPts val="0"/>
                        </a:spcAft>
                      </a:pPr>
                      <a:r>
                        <a:rPr lang="en-IN" sz="1000" b="1" cap="none" spc="0">
                          <a:solidFill>
                            <a:schemeClr val="tx1"/>
                          </a:solidFill>
                          <a:effectLst/>
                        </a:rPr>
                        <a:t>Features</a:t>
                      </a:r>
                      <a:endParaRPr lang="en-IN"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nchor="b">
                    <a:lnL w="12700" cmpd="sng">
                      <a:noFill/>
                    </a:lnL>
                    <a:lnR w="12700" cmpd="sng">
                      <a:noFill/>
                    </a:lnR>
                    <a:lnT w="9525" cap="flat" cmpd="sng" algn="ctr">
                      <a:noFill/>
                      <a:prstDash val="solid"/>
                    </a:lnT>
                    <a:lnB w="38100" cmpd="sng">
                      <a:noFill/>
                    </a:lnB>
                    <a:noFill/>
                  </a:tcPr>
                </a:tc>
                <a:tc>
                  <a:txBody>
                    <a:bodyPr/>
                    <a:lstStyle/>
                    <a:p>
                      <a:pPr marL="0" marR="0">
                        <a:lnSpc>
                          <a:spcPct val="107000"/>
                        </a:lnSpc>
                        <a:spcBef>
                          <a:spcPts val="0"/>
                        </a:spcBef>
                        <a:spcAft>
                          <a:spcPts val="0"/>
                        </a:spcAft>
                      </a:pPr>
                      <a:r>
                        <a:rPr lang="en-IN" sz="1000" b="1" cap="none" spc="0">
                          <a:solidFill>
                            <a:schemeClr val="tx1"/>
                          </a:solidFill>
                          <a:effectLst/>
                        </a:rPr>
                        <a:t>Description</a:t>
                      </a:r>
                      <a:endParaRPr lang="en-IN" sz="10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nchor="b">
                    <a:lnL w="12700" cmpd="sng">
                      <a:noFill/>
                    </a:lnL>
                    <a:lnR w="12700" cmpd="sng">
                      <a:noFill/>
                    </a:lnR>
                    <a:lnT w="9525" cap="flat" cmpd="sng" algn="ctr">
                      <a:noFill/>
                      <a:prstDash val="solid"/>
                    </a:lnT>
                    <a:lnB w="38100" cmpd="sng">
                      <a:noFill/>
                    </a:lnB>
                    <a:noFill/>
                  </a:tcPr>
                </a:tc>
                <a:extLst>
                  <a:ext uri="{0D108BD9-81ED-4DB2-BD59-A6C34878D82A}">
                    <a16:rowId xmlns:a16="http://schemas.microsoft.com/office/drawing/2014/main" val="81312676"/>
                  </a:ext>
                </a:extLst>
              </a:tr>
              <a:tr h="238645">
                <a:tc>
                  <a:txBody>
                    <a:bodyPr/>
                    <a:lstStyle/>
                    <a:p>
                      <a:pPr marL="0" marR="0">
                        <a:lnSpc>
                          <a:spcPct val="107000"/>
                        </a:lnSpc>
                        <a:spcBef>
                          <a:spcPts val="0"/>
                        </a:spcBef>
                        <a:spcAft>
                          <a:spcPts val="0"/>
                        </a:spcAft>
                      </a:pPr>
                      <a:r>
                        <a:rPr lang="en-IN" sz="800" b="1" cap="none" spc="0">
                          <a:solidFill>
                            <a:schemeClr val="tx1"/>
                          </a:solidFill>
                          <a:effectLst/>
                        </a:rPr>
                        <a:t>UID</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38100" cmpd="sng">
                      <a:noFill/>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unique identifier ranging from 1 to 10000</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38100" cmpd="sng">
                      <a:noFill/>
                    </a:lnT>
                    <a:lnB w="9525" cap="flat" cmpd="sng" algn="ctr">
                      <a:noFill/>
                      <a:prstDash val="solid"/>
                    </a:lnB>
                    <a:noFill/>
                  </a:tcPr>
                </a:tc>
                <a:extLst>
                  <a:ext uri="{0D108BD9-81ED-4DB2-BD59-A6C34878D82A}">
                    <a16:rowId xmlns:a16="http://schemas.microsoft.com/office/drawing/2014/main" val="1010758929"/>
                  </a:ext>
                </a:extLst>
              </a:tr>
              <a:tr h="362238">
                <a:tc>
                  <a:txBody>
                    <a:bodyPr/>
                    <a:lstStyle/>
                    <a:p>
                      <a:pPr marL="0" marR="0">
                        <a:lnSpc>
                          <a:spcPct val="107000"/>
                        </a:lnSpc>
                        <a:spcBef>
                          <a:spcPts val="0"/>
                        </a:spcBef>
                        <a:spcAft>
                          <a:spcPts val="0"/>
                        </a:spcAft>
                      </a:pPr>
                      <a:r>
                        <a:rPr lang="en-IN" sz="800" b="1" cap="none" spc="0">
                          <a:solidFill>
                            <a:schemeClr val="tx1"/>
                          </a:solidFill>
                          <a:effectLst/>
                        </a:rPr>
                        <a:t>product ID</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consisting of a letter L, M, or H for low (50% of all products), medium (30%) and high (20%) as product quality variants and a variant-specific serial number</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1039890733"/>
                  </a:ext>
                </a:extLst>
              </a:tr>
              <a:tr h="362238">
                <a:tc>
                  <a:txBody>
                    <a:bodyPr/>
                    <a:lstStyle/>
                    <a:p>
                      <a:pPr marL="0" marR="0">
                        <a:lnSpc>
                          <a:spcPct val="107000"/>
                        </a:lnSpc>
                        <a:spcBef>
                          <a:spcPts val="0"/>
                        </a:spcBef>
                        <a:spcAft>
                          <a:spcPts val="0"/>
                        </a:spcAft>
                      </a:pPr>
                      <a:r>
                        <a:rPr lang="en-IN" sz="800" b="1" cap="none" spc="0">
                          <a:solidFill>
                            <a:schemeClr val="tx1"/>
                          </a:solidFill>
                          <a:effectLst/>
                        </a:rPr>
                        <a:t>air temperature [K]</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generated using a random walk process later normalized to a standard deviation of 2 K around 300 K</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42942911"/>
                  </a:ext>
                </a:extLst>
              </a:tr>
              <a:tr h="362238">
                <a:tc>
                  <a:txBody>
                    <a:bodyPr/>
                    <a:lstStyle/>
                    <a:p>
                      <a:pPr marL="0" marR="0">
                        <a:lnSpc>
                          <a:spcPct val="107000"/>
                        </a:lnSpc>
                        <a:spcBef>
                          <a:spcPts val="0"/>
                        </a:spcBef>
                        <a:spcAft>
                          <a:spcPts val="0"/>
                        </a:spcAft>
                      </a:pPr>
                      <a:r>
                        <a:rPr lang="en-IN" sz="800" b="1" cap="none" spc="0">
                          <a:solidFill>
                            <a:schemeClr val="tx1"/>
                          </a:solidFill>
                          <a:effectLst/>
                        </a:rPr>
                        <a:t>process temperature [K]</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generated using a random walk process normalized to a standard deviation of 1 K, added to the air temperature plus 10 K.</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323530010"/>
                  </a:ext>
                </a:extLst>
              </a:tr>
              <a:tr h="238645">
                <a:tc>
                  <a:txBody>
                    <a:bodyPr/>
                    <a:lstStyle/>
                    <a:p>
                      <a:pPr marL="0" marR="0">
                        <a:lnSpc>
                          <a:spcPct val="107000"/>
                        </a:lnSpc>
                        <a:spcBef>
                          <a:spcPts val="0"/>
                        </a:spcBef>
                        <a:spcAft>
                          <a:spcPts val="0"/>
                        </a:spcAft>
                      </a:pPr>
                      <a:r>
                        <a:rPr lang="en-IN" sz="800" b="1" cap="none" spc="0">
                          <a:solidFill>
                            <a:schemeClr val="tx1"/>
                          </a:solidFill>
                          <a:effectLst/>
                        </a:rPr>
                        <a:t>rotational speed [rpm]</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calculated from a power of 2860 W, overlaid with a normally distributed noise</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716874075"/>
                  </a:ext>
                </a:extLst>
              </a:tr>
              <a:tr h="362238">
                <a:tc>
                  <a:txBody>
                    <a:bodyPr/>
                    <a:lstStyle/>
                    <a:p>
                      <a:pPr marL="0" marR="0">
                        <a:lnSpc>
                          <a:spcPct val="107000"/>
                        </a:lnSpc>
                        <a:spcBef>
                          <a:spcPts val="0"/>
                        </a:spcBef>
                        <a:spcAft>
                          <a:spcPts val="0"/>
                        </a:spcAft>
                      </a:pPr>
                      <a:r>
                        <a:rPr lang="en-IN" sz="800" b="1" cap="none" spc="0">
                          <a:solidFill>
                            <a:schemeClr val="tx1"/>
                          </a:solidFill>
                          <a:effectLst/>
                        </a:rPr>
                        <a:t>torque [Nm]</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torque values are normally distributed around 40 Nm with a </a:t>
                      </a:r>
                      <a:r>
                        <a:rPr lang="en-IN" sz="800" cap="none" spc="0" err="1">
                          <a:solidFill>
                            <a:schemeClr val="tx1"/>
                          </a:solidFill>
                          <a:effectLst/>
                        </a:rPr>
                        <a:t>Ïƒ</a:t>
                      </a:r>
                      <a:r>
                        <a:rPr lang="en-IN" sz="800" cap="none" spc="0">
                          <a:solidFill>
                            <a:schemeClr val="tx1"/>
                          </a:solidFill>
                          <a:effectLst/>
                        </a:rPr>
                        <a:t> = 10 Nm and no negative values.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662330780"/>
                  </a:ext>
                </a:extLst>
              </a:tr>
              <a:tr h="486593">
                <a:tc>
                  <a:txBody>
                    <a:bodyPr/>
                    <a:lstStyle/>
                    <a:p>
                      <a:pPr marL="0" marR="0">
                        <a:lnSpc>
                          <a:spcPct val="107000"/>
                        </a:lnSpc>
                        <a:spcBef>
                          <a:spcPts val="0"/>
                        </a:spcBef>
                        <a:spcAft>
                          <a:spcPts val="0"/>
                        </a:spcAft>
                      </a:pPr>
                      <a:r>
                        <a:rPr lang="en-IN" sz="800" b="1" cap="none" spc="0">
                          <a:solidFill>
                            <a:schemeClr val="tx1"/>
                          </a:solidFill>
                          <a:effectLst/>
                        </a:rPr>
                        <a:t>tool wear [min]:</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quality variants H/M/L add 5/3/2 minutes of tool wear to the used tool in the process. and a</a:t>
                      </a:r>
                      <a:br>
                        <a:rPr lang="en-IN" sz="800" cap="none" spc="0">
                          <a:solidFill>
                            <a:schemeClr val="tx1"/>
                          </a:solidFill>
                          <a:effectLst/>
                        </a:rPr>
                      </a:b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609272457"/>
                  </a:ext>
                </a:extLst>
              </a:tr>
              <a:tr h="352253">
                <a:tc>
                  <a:txBody>
                    <a:bodyPr/>
                    <a:lstStyle/>
                    <a:p>
                      <a:pPr marL="0" marR="0">
                        <a:lnSpc>
                          <a:spcPct val="107000"/>
                        </a:lnSpc>
                        <a:spcBef>
                          <a:spcPts val="0"/>
                        </a:spcBef>
                        <a:spcAft>
                          <a:spcPts val="0"/>
                        </a:spcAft>
                      </a:pPr>
                      <a:r>
                        <a:rPr lang="en-IN" sz="800" b="1" cap="none" spc="0">
                          <a:solidFill>
                            <a:schemeClr val="tx1"/>
                          </a:solidFill>
                          <a:effectLst/>
                        </a:rPr>
                        <a:t>'machine failure' </a:t>
                      </a: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lvl="0">
                        <a:buNone/>
                      </a:pPr>
                      <a:r>
                        <a:rPr lang="en-IN" sz="800" b="0" i="0" u="none" strike="noStrike" cap="none" spc="0" noProof="0">
                          <a:solidFill>
                            <a:schemeClr val="tx1"/>
                          </a:solidFill>
                          <a:latin typeface="Calibri"/>
                        </a:rPr>
                        <a:t>label that indicates, whether the machine has failed in this particular datapoint for any of the following failure modes are true.</a:t>
                      </a:r>
                      <a:endParaRPr lang="en-US" sz="800" b="0" cap="none" spc="0">
                        <a:solidFill>
                          <a:schemeClr val="tx1"/>
                        </a:solidFill>
                      </a:endParaRPr>
                    </a:p>
                  </a:txBody>
                  <a:tcPr marL="40422" marR="32225"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552111333"/>
                  </a:ext>
                </a:extLst>
              </a:tr>
              <a:tr h="485831">
                <a:tc>
                  <a:txBody>
                    <a:bodyPr/>
                    <a:lstStyle/>
                    <a:p>
                      <a:pPr marL="0" marR="0">
                        <a:lnSpc>
                          <a:spcPct val="107000"/>
                        </a:lnSpc>
                        <a:spcBef>
                          <a:spcPts val="0"/>
                        </a:spcBef>
                        <a:spcAft>
                          <a:spcPts val="0"/>
                        </a:spcAft>
                      </a:pPr>
                      <a:r>
                        <a:rPr lang="en-IN" sz="800" b="1" cap="none" spc="0">
                          <a:solidFill>
                            <a:schemeClr val="tx1"/>
                          </a:solidFill>
                          <a:effectLst/>
                        </a:rPr>
                        <a:t>tool wear failure (TWF):</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tool will be replaced of fail at a randomly selected tool wear time between 200 â€“ 240 mins (120 times in our dataset). At this point in time, the tool is replaced 69 times, and fails 51 times (randomly assigned).</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1183130555"/>
                  </a:ext>
                </a:extLst>
              </a:tr>
              <a:tr h="485831">
                <a:tc>
                  <a:txBody>
                    <a:bodyPr/>
                    <a:lstStyle/>
                    <a:p>
                      <a:pPr marL="0" marR="0">
                        <a:lnSpc>
                          <a:spcPct val="107000"/>
                        </a:lnSpc>
                        <a:spcBef>
                          <a:spcPts val="0"/>
                        </a:spcBef>
                        <a:spcAft>
                          <a:spcPts val="0"/>
                        </a:spcAft>
                      </a:pPr>
                      <a:r>
                        <a:rPr lang="en-IN" sz="800" b="1" cap="none" spc="0">
                          <a:solidFill>
                            <a:schemeClr val="tx1"/>
                          </a:solidFill>
                          <a:effectLst/>
                        </a:rPr>
                        <a:t>heat dissipation failure (HDF)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heat dissipation causes a process failure, if the difference between air- and process temperature is below 8.6 K and the tools rotational speed is below 1380 rpm. This is the case for 115 data points.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2410076745"/>
                  </a:ext>
                </a:extLst>
              </a:tr>
              <a:tr h="485831">
                <a:tc>
                  <a:txBody>
                    <a:bodyPr/>
                    <a:lstStyle/>
                    <a:p>
                      <a:pPr marL="0" marR="0">
                        <a:lnSpc>
                          <a:spcPct val="107000"/>
                        </a:lnSpc>
                        <a:spcBef>
                          <a:spcPts val="0"/>
                        </a:spcBef>
                        <a:spcAft>
                          <a:spcPts val="0"/>
                        </a:spcAft>
                      </a:pPr>
                      <a:r>
                        <a:rPr lang="en-IN" sz="800" b="1" cap="none" spc="0">
                          <a:solidFill>
                            <a:schemeClr val="tx1"/>
                          </a:solidFill>
                          <a:effectLst/>
                        </a:rPr>
                        <a:t>power failure (PWF)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9525" cap="flat" cmpd="sng" algn="ctr">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the product of torque and rotational speed (in rad/s) equals the power required for the process. If this power is below 3500 W or above 9000 W, the process fails, which is the case 95 times in our dataset.</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9525" cap="flat" cmpd="sng" algn="ctr">
                      <a:noFill/>
                      <a:prstDash val="solid"/>
                    </a:lnB>
                    <a:noFill/>
                  </a:tcPr>
                </a:tc>
                <a:extLst>
                  <a:ext uri="{0D108BD9-81ED-4DB2-BD59-A6C34878D82A}">
                    <a16:rowId xmlns:a16="http://schemas.microsoft.com/office/drawing/2014/main" val="4245488773"/>
                  </a:ext>
                </a:extLst>
              </a:tr>
              <a:tr h="485831">
                <a:tc>
                  <a:txBody>
                    <a:bodyPr/>
                    <a:lstStyle/>
                    <a:p>
                      <a:pPr marL="0" marR="0">
                        <a:lnSpc>
                          <a:spcPct val="107000"/>
                        </a:lnSpc>
                        <a:spcBef>
                          <a:spcPts val="0"/>
                        </a:spcBef>
                        <a:spcAft>
                          <a:spcPts val="0"/>
                        </a:spcAft>
                      </a:pPr>
                      <a:r>
                        <a:rPr lang="en-IN" sz="800" b="1" cap="none" spc="0">
                          <a:solidFill>
                            <a:schemeClr val="tx1"/>
                          </a:solidFill>
                          <a:effectLst/>
                        </a:rPr>
                        <a:t>random failures (RNF)</a:t>
                      </a:r>
                      <a:endParaRPr lang="en-IN" sz="800" b="1" cap="none" spc="0">
                        <a:solidFill>
                          <a:schemeClr val="tx1"/>
                        </a:solidFill>
                        <a:effectLst/>
                        <a:latin typeface="Arial" panose="020B060402020202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9525" cap="flat" cmpd="sng" algn="ctr">
                      <a:noFill/>
                      <a:prstDash val="solid"/>
                    </a:lnT>
                    <a:lnB w="12700" cmpd="sng">
                      <a:noFill/>
                      <a:prstDash val="solid"/>
                    </a:lnB>
                    <a:solidFill>
                      <a:schemeClr val="bg1">
                        <a:lumMod val="95000"/>
                      </a:schemeClr>
                    </a:solidFill>
                  </a:tcPr>
                </a:tc>
                <a:tc>
                  <a:txBody>
                    <a:bodyPr/>
                    <a:lstStyle/>
                    <a:p>
                      <a:pPr marL="0" marR="0">
                        <a:lnSpc>
                          <a:spcPct val="107000"/>
                        </a:lnSpc>
                        <a:spcBef>
                          <a:spcPts val="0"/>
                        </a:spcBef>
                        <a:spcAft>
                          <a:spcPts val="0"/>
                        </a:spcAft>
                      </a:pPr>
                      <a:r>
                        <a:rPr lang="en-IN" sz="800" cap="none" spc="0">
                          <a:solidFill>
                            <a:schemeClr val="tx1"/>
                          </a:solidFill>
                          <a:effectLst/>
                        </a:rPr>
                        <a:t>each process has a chance of 0,1 % to fail regardless of its process parameters. This is the case for only 5 datapoints, less than could be expected for 10,000 datapoints in our dataset</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9525"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547499257"/>
                  </a:ext>
                </a:extLst>
              </a:tr>
              <a:tr h="362238">
                <a:tc>
                  <a:txBody>
                    <a:bodyPr/>
                    <a:lstStyle/>
                    <a:p>
                      <a:pPr marL="0" marR="0">
                        <a:lnSpc>
                          <a:spcPct val="107000"/>
                        </a:lnSpc>
                        <a:spcBef>
                          <a:spcPts val="0"/>
                        </a:spcBef>
                        <a:spcAft>
                          <a:spcPts val="0"/>
                        </a:spcAft>
                      </a:pPr>
                      <a:r>
                        <a:rPr lang="en-IN" sz="800" b="1" cap="none" spc="0">
                          <a:solidFill>
                            <a:schemeClr val="tx1"/>
                          </a:solidFill>
                          <a:effectLst/>
                        </a:rPr>
                        <a:t>overstrain failure (OSF</a:t>
                      </a:r>
                      <a:endParaRPr lang="en-IN"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9525" cap="flat" cmpd="sng" algn="ctr">
                      <a:solidFill>
                        <a:schemeClr val="tx1"/>
                      </a:solidFill>
                      <a:prstDash val="solid"/>
                    </a:lnL>
                    <a:lnR w="12700" cmpd="sng">
                      <a:noFill/>
                      <a:prstDash val="solid"/>
                    </a:lnR>
                    <a:lnT w="12700" cmpd="sng">
                      <a:noFill/>
                      <a:prstDash val="solid"/>
                    </a:lnT>
                    <a:lnB w="12700" cmpd="sng">
                      <a:noFill/>
                      <a:prstDash val="solid"/>
                    </a:lnB>
                    <a:noFill/>
                  </a:tcPr>
                </a:tc>
                <a:tc>
                  <a:txBody>
                    <a:bodyPr/>
                    <a:lstStyle/>
                    <a:p>
                      <a:pPr marL="0" marR="0">
                        <a:lnSpc>
                          <a:spcPct val="107000"/>
                        </a:lnSpc>
                        <a:spcBef>
                          <a:spcPts val="0"/>
                        </a:spcBef>
                        <a:spcAft>
                          <a:spcPts val="0"/>
                        </a:spcAft>
                      </a:pPr>
                      <a:r>
                        <a:rPr lang="en-IN" sz="800" cap="none" spc="0">
                          <a:solidFill>
                            <a:schemeClr val="tx1"/>
                          </a:solidFill>
                          <a:effectLst/>
                        </a:rPr>
                        <a:t>if the product of tool wear and torque exceeds 11,000 </a:t>
                      </a:r>
                      <a:r>
                        <a:rPr lang="en-IN" sz="800" cap="none" spc="0" err="1">
                          <a:solidFill>
                            <a:schemeClr val="tx1"/>
                          </a:solidFill>
                          <a:effectLst/>
                        </a:rPr>
                        <a:t>minNm</a:t>
                      </a:r>
                      <a:r>
                        <a:rPr lang="en-IN" sz="800" cap="none" spc="0">
                          <a:solidFill>
                            <a:schemeClr val="tx1"/>
                          </a:solidFill>
                          <a:effectLst/>
                        </a:rPr>
                        <a:t> for the L product variant (12,000 M, 13,000 H), the process fails due to overstrain. This is true for 98 datapoints.</a:t>
                      </a:r>
                      <a:endParaRPr lang="en-IN"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40422" marR="24169" marT="11549" marB="86619">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4054137979"/>
                  </a:ext>
                </a:extLst>
              </a:tr>
            </a:tbl>
          </a:graphicData>
        </a:graphic>
      </p:graphicFrame>
    </p:spTree>
    <p:extLst>
      <p:ext uri="{BB962C8B-B14F-4D97-AF65-F5344CB8AC3E}">
        <p14:creationId xmlns:p14="http://schemas.microsoft.com/office/powerpoint/2010/main" val="1957269653"/>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F7962C-E728-86E6-ACE0-49CEAC26FF26}"/>
              </a:ext>
            </a:extLst>
          </p:cNvPr>
          <p:cNvSpPr>
            <a:spLocks noGrp="1"/>
          </p:cNvSpPr>
          <p:nvPr>
            <p:ph type="title"/>
          </p:nvPr>
        </p:nvSpPr>
        <p:spPr>
          <a:xfrm>
            <a:off x="808638" y="386930"/>
            <a:ext cx="9236700" cy="1188950"/>
          </a:xfrm>
        </p:spPr>
        <p:txBody>
          <a:bodyPr anchor="b">
            <a:normAutofit/>
          </a:bodyPr>
          <a:lstStyle/>
          <a:p>
            <a:r>
              <a:rPr lang="en-IN" sz="5400">
                <a:ea typeface="+mj-lt"/>
                <a:cs typeface="+mj-lt"/>
              </a:rPr>
              <a:t>Exploratory Data Analysis (EDA)</a:t>
            </a:r>
            <a:endParaRPr lang="en-US" sz="5400"/>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3E2A126-9715-A588-2C20-0A510F473010}"/>
              </a:ext>
            </a:extLst>
          </p:cNvPr>
          <p:cNvSpPr>
            <a:spLocks noGrp="1"/>
          </p:cNvSpPr>
          <p:nvPr>
            <p:ph idx="1"/>
          </p:nvPr>
        </p:nvSpPr>
        <p:spPr>
          <a:xfrm>
            <a:off x="793660" y="2599509"/>
            <a:ext cx="10143668" cy="3435531"/>
          </a:xfrm>
        </p:spPr>
        <p:txBody>
          <a:bodyPr vert="horz" lIns="91440" tIns="45720" rIns="91440" bIns="45720" rtlCol="0" anchor="ctr">
            <a:normAutofit/>
          </a:bodyPr>
          <a:lstStyle/>
          <a:p>
            <a:r>
              <a:rPr lang="en-US" sz="1900">
                <a:cs typeface="Calibri"/>
              </a:rPr>
              <a:t>After checking the null values for the entire dataset, the heatmap of the features depicted that Air temperature was highly correlated with process temperature, whereas Rotational speed and Torque are highly correlated. As a result, the redundant features had to be dropped.</a:t>
            </a:r>
          </a:p>
          <a:p>
            <a:r>
              <a:rPr lang="en-US" sz="1900">
                <a:cs typeface="Calibri"/>
              </a:rPr>
              <a:t>The detection of outliers in the dataset was carried out by creating boxplots for the all the features. Using Z-score, outliers were found and eventually imputed by the median of the data.</a:t>
            </a:r>
          </a:p>
          <a:p>
            <a:r>
              <a:rPr lang="en-US" sz="1900">
                <a:cs typeface="Calibri"/>
              </a:rPr>
              <a:t>Also, it was observed that the dataset was highly imbalanced as out of the 10,000 records the target variable I . e.  Machine failure  consisted only 339 datapoints with label 1 and the remaining 9,661 had label 0.</a:t>
            </a:r>
          </a:p>
          <a:p>
            <a:r>
              <a:rPr lang="en-US" sz="1900">
                <a:cs typeface="Calibri"/>
              </a:rPr>
              <a:t>In the following slides we will see the exploration of multiple statistical graphs for interpretation and analysis of the nature of our dataset.</a:t>
            </a:r>
          </a:p>
        </p:txBody>
      </p:sp>
    </p:spTree>
    <p:extLst>
      <p:ext uri="{BB962C8B-B14F-4D97-AF65-F5344CB8AC3E}">
        <p14:creationId xmlns:p14="http://schemas.microsoft.com/office/powerpoint/2010/main" val="15750587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B0DF90E-6BAD-4E82-8FDF-717C9A357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3">
            <a:extLst>
              <a:ext uri="{FF2B5EF4-FFF2-40B4-BE49-F238E27FC236}">
                <a16:creationId xmlns:a16="http://schemas.microsoft.com/office/drawing/2014/main" id="{13DCC859-0434-4BB8-B6C5-09C88AE69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1">
            <a:extLst>
              <a:ext uri="{FF2B5EF4-FFF2-40B4-BE49-F238E27FC236}">
                <a16:creationId xmlns:a16="http://schemas.microsoft.com/office/drawing/2014/main" id="{08E7ACFB-B791-4C23-8B17-013FEDC09A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4">
            <a:extLst>
              <a:ext uri="{FF2B5EF4-FFF2-40B4-BE49-F238E27FC236}">
                <a16:creationId xmlns:a16="http://schemas.microsoft.com/office/drawing/2014/main" id="{92BB2A64-518A-0FF8-5AE0-7C922EEF89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8200" y="1639551"/>
            <a:ext cx="4833938" cy="4523125"/>
          </a:xfrm>
          <a:prstGeom prst="rect">
            <a:avLst/>
          </a:prstGeom>
        </p:spPr>
      </p:pic>
      <p:pic>
        <p:nvPicPr>
          <p:cNvPr id="8" name="Content Placeholder 5">
            <a:extLst>
              <a:ext uri="{FF2B5EF4-FFF2-40B4-BE49-F238E27FC236}">
                <a16:creationId xmlns:a16="http://schemas.microsoft.com/office/drawing/2014/main" id="{F40C8918-8DC7-7CCC-2BE6-607F9155BFF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741988" y="1644390"/>
            <a:ext cx="5610225" cy="4518286"/>
          </a:xfrm>
          <a:prstGeom prst="rect">
            <a:avLst/>
          </a:prstGeom>
        </p:spPr>
      </p:pic>
      <p:sp>
        <p:nvSpPr>
          <p:cNvPr id="2" name="Title 1">
            <a:extLst>
              <a:ext uri="{FF2B5EF4-FFF2-40B4-BE49-F238E27FC236}">
                <a16:creationId xmlns:a16="http://schemas.microsoft.com/office/drawing/2014/main" id="{F58AA904-1C67-8122-336F-984861913C7F}"/>
              </a:ext>
            </a:extLst>
          </p:cNvPr>
          <p:cNvSpPr>
            <a:spLocks noGrp="1"/>
          </p:cNvSpPr>
          <p:nvPr>
            <p:ph type="title"/>
          </p:nvPr>
        </p:nvSpPr>
        <p:spPr>
          <a:xfrm>
            <a:off x="833002" y="365125"/>
            <a:ext cx="8267128" cy="806755"/>
          </a:xfrm>
        </p:spPr>
        <p:txBody>
          <a:bodyPr vert="horz" lIns="91440" tIns="45720" rIns="91440" bIns="45720" rtlCol="0" anchor="ctr">
            <a:normAutofit/>
          </a:bodyPr>
          <a:lstStyle/>
          <a:p>
            <a:r>
              <a:rPr lang="en-US" kern="1200">
                <a:solidFill>
                  <a:schemeClr val="tx1"/>
                </a:solidFill>
                <a:latin typeface="+mj-lt"/>
                <a:ea typeface="+mj-ea"/>
                <a:cs typeface="+mj-cs"/>
              </a:rPr>
              <a:t>Exploratory Data Analysis (EDA)</a:t>
            </a:r>
          </a:p>
        </p:txBody>
      </p:sp>
      <p:sp>
        <p:nvSpPr>
          <p:cNvPr id="11" name="TextBox 10">
            <a:extLst>
              <a:ext uri="{FF2B5EF4-FFF2-40B4-BE49-F238E27FC236}">
                <a16:creationId xmlns:a16="http://schemas.microsoft.com/office/drawing/2014/main" id="{6A5CA479-B0BD-AC67-FE3F-A1AAB97A6C6E}"/>
              </a:ext>
            </a:extLst>
          </p:cNvPr>
          <p:cNvSpPr txBox="1"/>
          <p:nvPr/>
        </p:nvSpPr>
        <p:spPr>
          <a:xfrm>
            <a:off x="2718340" y="6395035"/>
            <a:ext cx="2900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Histogram</a:t>
            </a:r>
            <a:endParaRPr lang="en-US"/>
          </a:p>
        </p:txBody>
      </p:sp>
      <p:sp>
        <p:nvSpPr>
          <p:cNvPr id="12" name="TextBox 11">
            <a:extLst>
              <a:ext uri="{FF2B5EF4-FFF2-40B4-BE49-F238E27FC236}">
                <a16:creationId xmlns:a16="http://schemas.microsoft.com/office/drawing/2014/main" id="{C082D7BE-88CC-DA8D-E95E-A463347EDC50}"/>
              </a:ext>
            </a:extLst>
          </p:cNvPr>
          <p:cNvSpPr txBox="1"/>
          <p:nvPr/>
        </p:nvSpPr>
        <p:spPr>
          <a:xfrm>
            <a:off x="8149616" y="6395034"/>
            <a:ext cx="290028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Pair plot</a:t>
            </a:r>
            <a:endParaRPr lang="en-US"/>
          </a:p>
        </p:txBody>
      </p:sp>
    </p:spTree>
    <p:extLst>
      <p:ext uri="{BB962C8B-B14F-4D97-AF65-F5344CB8AC3E}">
        <p14:creationId xmlns:p14="http://schemas.microsoft.com/office/powerpoint/2010/main" val="3394353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Chart&#10;&#10;Description automatically generated">
            <a:extLst>
              <a:ext uri="{FF2B5EF4-FFF2-40B4-BE49-F238E27FC236}">
                <a16:creationId xmlns:a16="http://schemas.microsoft.com/office/drawing/2014/main" id="{E37A5EDC-1246-0325-C26A-8F247449AD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3467" y="781641"/>
            <a:ext cx="5294716" cy="5294716"/>
          </a:xfrm>
          <a:prstGeom prst="rect">
            <a:avLst/>
          </a:prstGeom>
        </p:spPr>
      </p:pic>
      <p:cxnSp>
        <p:nvCxnSpPr>
          <p:cNvPr id="66" name="Straight Connector 6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Picture 4" descr="Shape&#10;&#10;Description automatically generated">
            <a:extLst>
              <a:ext uri="{FF2B5EF4-FFF2-40B4-BE49-F238E27FC236}">
                <a16:creationId xmlns:a16="http://schemas.microsoft.com/office/drawing/2014/main" id="{D233201F-5BE9-EF9A-FE3C-4EEFFF2A5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817" y="734488"/>
            <a:ext cx="5294715" cy="5389023"/>
          </a:xfrm>
          <a:prstGeom prst="rect">
            <a:avLst/>
          </a:prstGeom>
        </p:spPr>
      </p:pic>
      <p:sp>
        <p:nvSpPr>
          <p:cNvPr id="7" name="TextBox 6">
            <a:extLst>
              <a:ext uri="{FF2B5EF4-FFF2-40B4-BE49-F238E27FC236}">
                <a16:creationId xmlns:a16="http://schemas.microsoft.com/office/drawing/2014/main" id="{15F6B4E2-5670-225C-3152-DBBB666E2975}"/>
              </a:ext>
            </a:extLst>
          </p:cNvPr>
          <p:cNvSpPr txBox="1"/>
          <p:nvPr/>
        </p:nvSpPr>
        <p:spPr>
          <a:xfrm>
            <a:off x="990780" y="126099"/>
            <a:ext cx="49439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Line Chart</a:t>
            </a:r>
          </a:p>
        </p:txBody>
      </p:sp>
      <p:sp>
        <p:nvSpPr>
          <p:cNvPr id="8" name="TextBox 7">
            <a:extLst>
              <a:ext uri="{FF2B5EF4-FFF2-40B4-BE49-F238E27FC236}">
                <a16:creationId xmlns:a16="http://schemas.microsoft.com/office/drawing/2014/main" id="{F6E9AFE5-80D5-2C8F-3AB2-8D4E13BD6E22}"/>
              </a:ext>
            </a:extLst>
          </p:cNvPr>
          <p:cNvSpPr txBox="1"/>
          <p:nvPr/>
        </p:nvSpPr>
        <p:spPr>
          <a:xfrm>
            <a:off x="6827375" y="126099"/>
            <a:ext cx="38190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cs typeface="Calibri"/>
              </a:rPr>
              <a:t>Violin Plot</a:t>
            </a:r>
          </a:p>
        </p:txBody>
      </p:sp>
    </p:spTree>
    <p:extLst>
      <p:ext uri="{BB962C8B-B14F-4D97-AF65-F5344CB8AC3E}">
        <p14:creationId xmlns:p14="http://schemas.microsoft.com/office/powerpoint/2010/main" val="4035544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35">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Triangle 37">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39">
            <a:extLst>
              <a:ext uri="{FF2B5EF4-FFF2-40B4-BE49-F238E27FC236}">
                <a16:creationId xmlns:a16="http://schemas.microsoft.com/office/drawing/2014/main" id="{C37E9D4B-7BFA-4D10-B666-547BAC4994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49FBCC-DC64-44B9-45D5-7F518992A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550" y="917575"/>
            <a:ext cx="7724775" cy="2605088"/>
          </a:xfrm>
          <a:prstGeom prst="rect">
            <a:avLst/>
          </a:prstGeom>
        </p:spPr>
      </p:pic>
      <p:sp>
        <p:nvSpPr>
          <p:cNvPr id="28" name="TextBox 27">
            <a:extLst>
              <a:ext uri="{FF2B5EF4-FFF2-40B4-BE49-F238E27FC236}">
                <a16:creationId xmlns:a16="http://schemas.microsoft.com/office/drawing/2014/main" id="{DE3A1731-AB81-85A7-369F-86D9209884BB}"/>
              </a:ext>
            </a:extLst>
          </p:cNvPr>
          <p:cNvSpPr txBox="1"/>
          <p:nvPr/>
        </p:nvSpPr>
        <p:spPr>
          <a:xfrm>
            <a:off x="971550" y="3062288"/>
            <a:ext cx="77247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a:solidFill>
                  <a:srgbClr val="FFFFFF"/>
                </a:solidFill>
              </a:rPr>
              <a:t>Correlation Heatmap</a:t>
            </a:r>
          </a:p>
        </p:txBody>
      </p:sp>
      <p:pic>
        <p:nvPicPr>
          <p:cNvPr id="6" name="Picture 5">
            <a:extLst>
              <a:ext uri="{FF2B5EF4-FFF2-40B4-BE49-F238E27FC236}">
                <a16:creationId xmlns:a16="http://schemas.microsoft.com/office/drawing/2014/main" id="{48F0D21C-E5A8-D40A-D3FF-B5922A6226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550" y="3584575"/>
            <a:ext cx="3495675" cy="2311400"/>
          </a:xfrm>
          <a:prstGeom prst="rect">
            <a:avLst/>
          </a:prstGeom>
        </p:spPr>
      </p:pic>
      <p:sp>
        <p:nvSpPr>
          <p:cNvPr id="31" name="TextBox 30">
            <a:extLst>
              <a:ext uri="{FF2B5EF4-FFF2-40B4-BE49-F238E27FC236}">
                <a16:creationId xmlns:a16="http://schemas.microsoft.com/office/drawing/2014/main" id="{A7A63FDA-CE8E-9CE3-9319-E44C5F439572}"/>
              </a:ext>
            </a:extLst>
          </p:cNvPr>
          <p:cNvSpPr txBox="1"/>
          <p:nvPr/>
        </p:nvSpPr>
        <p:spPr>
          <a:xfrm>
            <a:off x="971550" y="5434013"/>
            <a:ext cx="34956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dirty="0">
                <a:solidFill>
                  <a:srgbClr val="FFFFFF"/>
                </a:solidFill>
              </a:rPr>
              <a:t>Side by Side Box-Plot </a:t>
            </a:r>
            <a:r>
              <a:rPr lang="en-IN" sz="1300">
                <a:solidFill>
                  <a:srgbClr val="FFFFFF"/>
                </a:solidFill>
              </a:rPr>
              <a:t>without</a:t>
            </a:r>
            <a:r>
              <a:rPr lang="en-IN" sz="1300" dirty="0">
                <a:solidFill>
                  <a:srgbClr val="FFFFFF"/>
                </a:solidFill>
              </a:rPr>
              <a:t> Outliers</a:t>
            </a:r>
          </a:p>
        </p:txBody>
      </p:sp>
      <p:pic>
        <p:nvPicPr>
          <p:cNvPr id="5" name="Picture 4">
            <a:extLst>
              <a:ext uri="{FF2B5EF4-FFF2-40B4-BE49-F238E27FC236}">
                <a16:creationId xmlns:a16="http://schemas.microsoft.com/office/drawing/2014/main" id="{6278CA1B-99A5-5ED8-B4FF-D61B4B62B5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7550" y="3584575"/>
            <a:ext cx="4168775" cy="2311400"/>
          </a:xfrm>
          <a:prstGeom prst="rect">
            <a:avLst/>
          </a:prstGeom>
        </p:spPr>
      </p:pic>
      <p:sp>
        <p:nvSpPr>
          <p:cNvPr id="29" name="TextBox 28">
            <a:extLst>
              <a:ext uri="{FF2B5EF4-FFF2-40B4-BE49-F238E27FC236}">
                <a16:creationId xmlns:a16="http://schemas.microsoft.com/office/drawing/2014/main" id="{FB13684C-C8E6-37AA-D3C7-8CC4E94F7E7F}"/>
              </a:ext>
            </a:extLst>
          </p:cNvPr>
          <p:cNvSpPr txBox="1"/>
          <p:nvPr/>
        </p:nvSpPr>
        <p:spPr>
          <a:xfrm>
            <a:off x="4527550" y="5434013"/>
            <a:ext cx="4168775" cy="461963"/>
          </a:xfrm>
          <a:prstGeom prst="rect">
            <a:avLst/>
          </a:prstGeom>
          <a:solidFill>
            <a:srgbClr val="000000">
              <a:alpha val="50000"/>
            </a:srgbClr>
          </a:solidFill>
          <a:ln>
            <a:noFill/>
          </a:ln>
        </p:spPr>
        <p:txBody>
          <a:bodyPr wrap="square" rtlCol="0" anchor="ctr">
            <a:noAutofit/>
          </a:bodyPr>
          <a:lstStyle/>
          <a:p>
            <a:pPr algn="ctr">
              <a:spcAft>
                <a:spcPts val="600"/>
              </a:spcAft>
            </a:pPr>
            <a:r>
              <a:rPr lang="en-IN" sz="1300" dirty="0">
                <a:solidFill>
                  <a:srgbClr val="FFFFFF"/>
                </a:solidFill>
              </a:rPr>
              <a:t>Side by Side Box-Plot </a:t>
            </a:r>
            <a:r>
              <a:rPr lang="en-IN" sz="1300">
                <a:solidFill>
                  <a:srgbClr val="FFFFFF"/>
                </a:solidFill>
              </a:rPr>
              <a:t>with</a:t>
            </a:r>
            <a:r>
              <a:rPr lang="en-IN" sz="1300" dirty="0">
                <a:solidFill>
                  <a:srgbClr val="FFFFFF"/>
                </a:solidFill>
              </a:rPr>
              <a:t> Outliers</a:t>
            </a:r>
          </a:p>
        </p:txBody>
      </p:sp>
    </p:spTree>
    <p:extLst>
      <p:ext uri="{BB962C8B-B14F-4D97-AF65-F5344CB8AC3E}">
        <p14:creationId xmlns:p14="http://schemas.microsoft.com/office/powerpoint/2010/main" val="28663564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A03BD6712D9340A2B9E90F3A23B1F8" ma:contentTypeVersion="12" ma:contentTypeDescription="Create a new document." ma:contentTypeScope="" ma:versionID="778f8ec3bf417bc07e48be085d615f8b">
  <xsd:schema xmlns:xsd="http://www.w3.org/2001/XMLSchema" xmlns:xs="http://www.w3.org/2001/XMLSchema" xmlns:p="http://schemas.microsoft.com/office/2006/metadata/properties" xmlns:ns3="19714232-9676-4099-a888-491e31acc3de" xmlns:ns4="fd148078-1150-46fd-81c9-145821ead414" targetNamespace="http://schemas.microsoft.com/office/2006/metadata/properties" ma:root="true" ma:fieldsID="3fdbafed1c1418983d26f9ffc3c3dd3d" ns3:_="" ns4:_="">
    <xsd:import namespace="19714232-9676-4099-a888-491e31acc3de"/>
    <xsd:import namespace="fd148078-1150-46fd-81c9-145821ead414"/>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9714232-9676-4099-a888-491e31acc3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_activity" ma:index="19"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d148078-1150-46fd-81c9-145821ead414"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19714232-9676-4099-a888-491e31acc3de" xsi:nil="true"/>
  </documentManagement>
</p:properties>
</file>

<file path=customXml/itemProps1.xml><?xml version="1.0" encoding="utf-8"?>
<ds:datastoreItem xmlns:ds="http://schemas.openxmlformats.org/officeDocument/2006/customXml" ds:itemID="{F6B35937-9BA8-4E23-B1A1-0278B64CA306}">
  <ds:schemaRefs>
    <ds:schemaRef ds:uri="19714232-9676-4099-a888-491e31acc3de"/>
    <ds:schemaRef ds:uri="fd148078-1150-46fd-81c9-145821ead41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4FC8D2-0AEA-469B-B2A2-4214AE4730D4}">
  <ds:schemaRefs>
    <ds:schemaRef ds:uri="http://schemas.microsoft.com/sharepoint/v3/contenttype/forms"/>
  </ds:schemaRefs>
</ds:datastoreItem>
</file>

<file path=customXml/itemProps3.xml><?xml version="1.0" encoding="utf-8"?>
<ds:datastoreItem xmlns:ds="http://schemas.openxmlformats.org/officeDocument/2006/customXml" ds:itemID="{BAA75D61-A0E7-467E-895B-A193B9E54B2B}">
  <ds:schemaRefs>
    <ds:schemaRef ds:uri="19714232-9676-4099-a888-491e31acc3de"/>
    <ds:schemaRef ds:uri="fd148078-1150-46fd-81c9-145821ead41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 Theme</Template>
  <TotalTime>1068</TotalTime>
  <Words>1934</Words>
  <Application>Microsoft Macintosh PowerPoint</Application>
  <PresentationFormat>Widescreen</PresentationFormat>
  <Paragraphs>149</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Calibri Light</vt:lpstr>
      <vt:lpstr>Tw Cen MT</vt:lpstr>
      <vt:lpstr>Office Theme</vt:lpstr>
      <vt:lpstr>Predictive Maintenance Dataset</vt:lpstr>
      <vt:lpstr>Table Of Contents</vt:lpstr>
      <vt:lpstr>INTRODUCTION</vt:lpstr>
      <vt:lpstr>Data Description &amp; Source Link</vt:lpstr>
      <vt:lpstr>Data Features</vt:lpstr>
      <vt:lpstr>Exploratory Data Analysis (EDA)</vt:lpstr>
      <vt:lpstr>Exploratory Data Analysis (EDA)</vt:lpstr>
      <vt:lpstr>PowerPoint Presentation</vt:lpstr>
      <vt:lpstr>PowerPoint Presentation</vt:lpstr>
      <vt:lpstr>Feature Engineering</vt:lpstr>
      <vt:lpstr>Exploratory Data Analysis (EDA) on Feature Engineered Dataset</vt:lpstr>
      <vt:lpstr>Heat-Map (Before &amp; After Dropping Features)</vt:lpstr>
      <vt:lpstr>Exploratory Data Analysis (EDA) on Feature Engineered Dataset  Histogram: </vt:lpstr>
      <vt:lpstr>PowerPoint Presentation</vt:lpstr>
      <vt:lpstr>PowerPoint Presentation</vt:lpstr>
      <vt:lpstr>PowerPoint Presentation</vt:lpstr>
      <vt:lpstr>PowerPoint Presentation</vt:lpstr>
      <vt:lpstr>Machine Learning Model Implementation</vt:lpstr>
      <vt:lpstr>Logistic Regression</vt:lpstr>
      <vt:lpstr>Naïve Bayes Classifier</vt:lpstr>
      <vt:lpstr>Support vector Machine(SVM)</vt:lpstr>
      <vt:lpstr>Decision Tree Classifier</vt:lpstr>
      <vt:lpstr>Results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Aniket Rupesh Sakharkar</dc:creator>
  <cp:lastModifiedBy>Microsoft Office User</cp:lastModifiedBy>
  <cp:revision>3</cp:revision>
  <dcterms:created xsi:type="dcterms:W3CDTF">2022-12-04T17:29:12Z</dcterms:created>
  <dcterms:modified xsi:type="dcterms:W3CDTF">2022-12-07T00:33:22Z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0x01010083A03BD6712D9340A2B9E90F3A23B1F8</vt:lpwstr>
  </property>
</Properties>
</file>